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321" r:id="rId2"/>
    <p:sldId id="322" r:id="rId3"/>
    <p:sldId id="354" r:id="rId4"/>
    <p:sldId id="355" r:id="rId5"/>
    <p:sldId id="359" r:id="rId6"/>
    <p:sldId id="360" r:id="rId7"/>
    <p:sldId id="361" r:id="rId8"/>
    <p:sldId id="358" r:id="rId9"/>
    <p:sldId id="347" r:id="rId10"/>
    <p:sldId id="362" r:id="rId11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1512B"/>
    <a:srgbClr val="7FA357"/>
    <a:srgbClr val="D3D3D3"/>
    <a:srgbClr val="E21A1A"/>
    <a:srgbClr val="BFC5CE"/>
    <a:srgbClr val="606060"/>
    <a:srgbClr val="B0DCF4"/>
    <a:srgbClr val="A67D16"/>
    <a:srgbClr val="A9491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110" d="100"/>
          <a:sy n="110" d="100"/>
        </p:scale>
        <p:origin x="-1560" y="-594"/>
      </p:cViewPr>
      <p:guideLst>
        <p:guide orient="horz" pos="2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5463908265511812E-2"/>
          <c:y val="8.1515332984689239E-3"/>
          <c:w val="0.83736588369613774"/>
          <c:h val="0.959907232529752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rgbClr val="0066A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rgbClr val="A3A86B"/>
              </a:solidFill>
              <a:ln>
                <a:solidFill>
                  <a:schemeClr val="bg1"/>
                </a:solidFill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1.4852139351269531E-2"/>
                  <c:y val="-5.43535712650220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350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05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50</c:v>
                </c:pt>
                <c:pt idx="2">
                  <c:v>350</c:v>
                </c:pt>
              </c:numCache>
            </c:numRef>
          </c:val>
        </c:ser>
        <c:firstSliceAng val="241"/>
        <c:holeSize val="50"/>
      </c:doughnutChart>
      <c:spPr>
        <a:noFill/>
        <a:ln w="25400">
          <a:noFill/>
        </a:ln>
      </c:spPr>
    </c:plotArea>
    <c:plotVisOnly val="1"/>
    <c:dispBlanksAs val="zero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D1B39-AA06-4AFC-9178-0A3E0BBE8D49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2C88041-9D7A-4377-B5B2-8872DEF2452E}">
      <dgm:prSet phldrT="[Текст]"/>
      <dgm:spPr/>
      <dgm:t>
        <a:bodyPr/>
        <a:lstStyle/>
        <a:p>
          <a:pPr rtl="0"/>
          <a:r>
            <a:rPr lang="ru-RU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Коллективный договор</a:t>
          </a:r>
          <a:endParaRPr lang="ru-RU" dirty="0"/>
        </a:p>
      </dgm:t>
    </dgm:pt>
    <dgm:pt modelId="{EC015438-D119-4413-AAF1-5FF462BB255B}" type="parTrans" cxnId="{629DB98B-07B4-4A7D-814D-827A7F9C0984}">
      <dgm:prSet/>
      <dgm:spPr/>
      <dgm:t>
        <a:bodyPr/>
        <a:lstStyle/>
        <a:p>
          <a:endParaRPr lang="ru-RU"/>
        </a:p>
      </dgm:t>
    </dgm:pt>
    <dgm:pt modelId="{351B7B23-1B6D-45CD-916C-86AC2B0B1FA2}" type="sibTrans" cxnId="{629DB98B-07B4-4A7D-814D-827A7F9C0984}">
      <dgm:prSet/>
      <dgm:spPr/>
      <dgm:t>
        <a:bodyPr/>
        <a:lstStyle/>
        <a:p>
          <a:endParaRPr lang="ru-RU"/>
        </a:p>
      </dgm:t>
    </dgm:pt>
    <dgm:pt modelId="{2AEA2B0C-F29C-4F13-A6DB-9BC8913AE95A}">
      <dgm:prSet phldrT="[Текст]"/>
      <dgm:spPr/>
      <dgm:t>
        <a:bodyPr/>
        <a:lstStyle/>
        <a:p>
          <a:pPr rtl="0"/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Компенсация проезда на ж/</a:t>
          </a:r>
          <a:r>
            <a:rPr lang="ru-RU" b="1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д</a:t>
          </a:r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 транспорте; </a:t>
          </a:r>
          <a:endParaRPr lang="ru-RU" dirty="0"/>
        </a:p>
      </dgm:t>
    </dgm:pt>
    <dgm:pt modelId="{4D235A83-9854-496A-8180-507F9AEA9E7E}" type="parTrans" cxnId="{28230A89-0F7F-4131-B82F-F29CF1056D31}">
      <dgm:prSet/>
      <dgm:spPr/>
      <dgm:t>
        <a:bodyPr/>
        <a:lstStyle/>
        <a:p>
          <a:endParaRPr lang="ru-RU"/>
        </a:p>
      </dgm:t>
    </dgm:pt>
    <dgm:pt modelId="{4A7CEB8E-0A7E-45A6-8939-C9C06E661364}" type="sibTrans" cxnId="{28230A89-0F7F-4131-B82F-F29CF1056D31}">
      <dgm:prSet/>
      <dgm:spPr/>
      <dgm:t>
        <a:bodyPr/>
        <a:lstStyle/>
        <a:p>
          <a:endParaRPr lang="ru-RU"/>
        </a:p>
      </dgm:t>
    </dgm:pt>
    <dgm:pt modelId="{EAD12090-A031-431F-B831-D8B338B75259}">
      <dgm:prSet phldrT="[Текст]"/>
      <dgm:spPr/>
      <dgm:t>
        <a:bodyPr/>
        <a:lstStyle/>
        <a:p>
          <a:r>
            <a:rPr lang="ru-RU" dirty="0" smtClean="0">
              <a:latin typeface="Verdana" pitchFamily="34" charset="0"/>
              <a:ea typeface="Verdana" pitchFamily="34" charset="0"/>
              <a:cs typeface="Verdana" pitchFamily="34" charset="0"/>
            </a:rPr>
            <a:t>Возможности для развития</a:t>
          </a:r>
          <a:endParaRPr lang="ru-RU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4FB7E88-C160-4D7E-A4A6-4C7CECBCB2D8}" type="parTrans" cxnId="{D92AC9CE-93BB-4397-BF4C-778C9A01CF55}">
      <dgm:prSet/>
      <dgm:spPr/>
      <dgm:t>
        <a:bodyPr/>
        <a:lstStyle/>
        <a:p>
          <a:endParaRPr lang="ru-RU"/>
        </a:p>
      </dgm:t>
    </dgm:pt>
    <dgm:pt modelId="{C6CCAED7-81EF-4D18-8AB8-D19B7141ECA2}" type="sibTrans" cxnId="{D92AC9CE-93BB-4397-BF4C-778C9A01CF55}">
      <dgm:prSet/>
      <dgm:spPr/>
      <dgm:t>
        <a:bodyPr/>
        <a:lstStyle/>
        <a:p>
          <a:endParaRPr lang="ru-RU"/>
        </a:p>
      </dgm:t>
    </dgm:pt>
    <dgm:pt modelId="{1E6FF47A-32B6-47BF-B004-5687731A926F}">
      <dgm:prSet phldrT="[Текст]" custT="1"/>
      <dgm:spPr/>
      <dgm:t>
        <a:bodyPr/>
        <a:lstStyle/>
        <a:p>
          <a:r>
            <a:rPr lang="ru-RU" sz="18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КУ</a:t>
          </a:r>
          <a:endParaRPr lang="ru-RU" sz="18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3089A94-7E5C-4B25-8A2C-A310338928F5}" type="parTrans" cxnId="{E84637D4-F617-43BC-BACC-E5F3F30634CA}">
      <dgm:prSet/>
      <dgm:spPr/>
      <dgm:t>
        <a:bodyPr/>
        <a:lstStyle/>
        <a:p>
          <a:endParaRPr lang="ru-RU"/>
        </a:p>
      </dgm:t>
    </dgm:pt>
    <dgm:pt modelId="{3EF593DB-D593-4DEA-9F7C-8FAA75D4F8F5}" type="sibTrans" cxnId="{E84637D4-F617-43BC-BACC-E5F3F30634CA}">
      <dgm:prSet/>
      <dgm:spPr/>
      <dgm:t>
        <a:bodyPr/>
        <a:lstStyle/>
        <a:p>
          <a:endParaRPr lang="ru-RU"/>
        </a:p>
      </dgm:t>
    </dgm:pt>
    <dgm:pt modelId="{EA78DFD5-0773-44AA-AE87-05286E520A7C}">
      <dgm:prSet phldrT="[Текст]" custT="1"/>
      <dgm:spPr/>
      <dgm:t>
        <a:bodyPr/>
        <a:lstStyle/>
        <a:p>
          <a:r>
            <a:rPr lang="ru-RU" sz="18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СДО</a:t>
          </a:r>
          <a:endParaRPr lang="ru-RU" sz="18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75F46C4-691B-48E8-9F56-993DF5F63FFD}" type="parTrans" cxnId="{29B0FA2D-E441-4B62-A6A8-E0A457BE6ECC}">
      <dgm:prSet/>
      <dgm:spPr/>
      <dgm:t>
        <a:bodyPr/>
        <a:lstStyle/>
        <a:p>
          <a:endParaRPr lang="ru-RU"/>
        </a:p>
      </dgm:t>
    </dgm:pt>
    <dgm:pt modelId="{444C04B4-9C0E-41F9-ACF5-3B1A07D68CF8}" type="sibTrans" cxnId="{29B0FA2D-E441-4B62-A6A8-E0A457BE6ECC}">
      <dgm:prSet/>
      <dgm:spPr/>
      <dgm:t>
        <a:bodyPr/>
        <a:lstStyle/>
        <a:p>
          <a:endParaRPr lang="ru-RU"/>
        </a:p>
      </dgm:t>
    </dgm:pt>
    <dgm:pt modelId="{6DEF29D9-4530-4178-89CC-B862081422CD}">
      <dgm:prSet phldrT="[Текст]"/>
      <dgm:spPr/>
      <dgm:t>
        <a:bodyPr/>
        <a:lstStyle/>
        <a:p>
          <a:r>
            <a:rPr lang="ru-RU" dirty="0" smtClean="0">
              <a:latin typeface="Verdana" pitchFamily="34" charset="0"/>
              <a:ea typeface="Verdana" pitchFamily="34" charset="0"/>
              <a:cs typeface="Verdana" pitchFamily="34" charset="0"/>
            </a:rPr>
            <a:t>Жилищная политика</a:t>
          </a:r>
          <a:endParaRPr lang="ru-RU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A8EE05F-B6C2-46CA-A12D-2F6D24FD817A}" type="parTrans" cxnId="{08C75F17-DD9A-4F65-931C-55D4032D22FF}">
      <dgm:prSet/>
      <dgm:spPr/>
      <dgm:t>
        <a:bodyPr/>
        <a:lstStyle/>
        <a:p>
          <a:endParaRPr lang="ru-RU"/>
        </a:p>
      </dgm:t>
    </dgm:pt>
    <dgm:pt modelId="{83EA8D7D-975B-4E8C-903A-4DC0E9002A51}" type="sibTrans" cxnId="{08C75F17-DD9A-4F65-931C-55D4032D22FF}">
      <dgm:prSet/>
      <dgm:spPr/>
      <dgm:t>
        <a:bodyPr/>
        <a:lstStyle/>
        <a:p>
          <a:endParaRPr lang="ru-RU"/>
        </a:p>
      </dgm:t>
    </dgm:pt>
    <dgm:pt modelId="{70947D8D-03FD-44CB-8E48-35D56B36DE0E}">
      <dgm:prSet phldrT="[Текст]" custT="1"/>
      <dgm:spPr/>
      <dgm:t>
        <a:bodyPr/>
        <a:lstStyle/>
        <a:p>
          <a:r>
            <a:rPr lang="ru-RU" sz="16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Льготная ипотека</a:t>
          </a:r>
          <a:endParaRPr lang="ru-RU" sz="16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7A5959A-F3BB-479D-8FEB-42114BCE7244}" type="parTrans" cxnId="{43CE9DAC-4206-42B0-8131-0B5E0FAABD2E}">
      <dgm:prSet/>
      <dgm:spPr/>
      <dgm:t>
        <a:bodyPr/>
        <a:lstStyle/>
        <a:p>
          <a:endParaRPr lang="ru-RU"/>
        </a:p>
      </dgm:t>
    </dgm:pt>
    <dgm:pt modelId="{B5696943-5363-4B8C-9DAE-F1FB39AE2475}" type="sibTrans" cxnId="{43CE9DAC-4206-42B0-8131-0B5E0FAABD2E}">
      <dgm:prSet/>
      <dgm:spPr/>
      <dgm:t>
        <a:bodyPr/>
        <a:lstStyle/>
        <a:p>
          <a:endParaRPr lang="ru-RU"/>
        </a:p>
      </dgm:t>
    </dgm:pt>
    <dgm:pt modelId="{627BC45A-083B-4F7C-A70B-A219F1BB2DC3}">
      <dgm:prSet phldrT="[Текст]" custT="1"/>
      <dgm:spPr/>
      <dgm:t>
        <a:bodyPr/>
        <a:lstStyle/>
        <a:p>
          <a:r>
            <a:rPr lang="ru-RU" sz="16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Корпоративное жилье</a:t>
          </a:r>
          <a:endParaRPr lang="ru-RU" sz="16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AB38140A-3029-4927-80BF-1427EC13703D}" type="parTrans" cxnId="{469D12FB-D912-40BD-89E6-B7F44BCCEAE2}">
      <dgm:prSet/>
      <dgm:spPr/>
      <dgm:t>
        <a:bodyPr/>
        <a:lstStyle/>
        <a:p>
          <a:endParaRPr lang="ru-RU"/>
        </a:p>
      </dgm:t>
    </dgm:pt>
    <dgm:pt modelId="{9499EEBE-5FDE-4BEE-A52A-A7F0531578F5}" type="sibTrans" cxnId="{469D12FB-D912-40BD-89E6-B7F44BCCEAE2}">
      <dgm:prSet/>
      <dgm:spPr/>
      <dgm:t>
        <a:bodyPr/>
        <a:lstStyle/>
        <a:p>
          <a:endParaRPr lang="ru-RU"/>
        </a:p>
      </dgm:t>
    </dgm:pt>
    <dgm:pt modelId="{0B35CE93-C840-4BD0-AE13-37B3BFD3499A}">
      <dgm:prSet/>
      <dgm:spPr/>
      <dgm:t>
        <a:bodyPr/>
        <a:lstStyle/>
        <a:p>
          <a:pPr rtl="0"/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Индексация заработной платы; </a:t>
          </a:r>
          <a:endParaRPr lang="ru-RU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07EA9145-9ED0-4E1B-8884-B41C65A4204E}" type="parTrans" cxnId="{410EF9D2-5841-4A3F-99E2-6998D84F9FB7}">
      <dgm:prSet/>
      <dgm:spPr/>
      <dgm:t>
        <a:bodyPr/>
        <a:lstStyle/>
        <a:p>
          <a:endParaRPr lang="ru-RU"/>
        </a:p>
      </dgm:t>
    </dgm:pt>
    <dgm:pt modelId="{B958D723-9E93-4A0A-977A-3CB4E0BC72B8}" type="sibTrans" cxnId="{410EF9D2-5841-4A3F-99E2-6998D84F9FB7}">
      <dgm:prSet/>
      <dgm:spPr/>
      <dgm:t>
        <a:bodyPr/>
        <a:lstStyle/>
        <a:p>
          <a:endParaRPr lang="ru-RU"/>
        </a:p>
      </dgm:t>
    </dgm:pt>
    <dgm:pt modelId="{EB4B2473-28F0-4B56-A13D-CFCFDE44FC6C}">
      <dgm:prSet/>
      <dgm:spPr/>
      <dgm:t>
        <a:bodyPr/>
        <a:lstStyle/>
        <a:p>
          <a:pPr rtl="0"/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Санаторно-курортное оздоровление;</a:t>
          </a:r>
          <a:endParaRPr lang="ru-RU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531B22A-2C18-4F27-B42D-08B69FC40A86}" type="parTrans" cxnId="{FB00C846-D4B9-45BD-9487-36B35E687463}">
      <dgm:prSet/>
      <dgm:spPr/>
      <dgm:t>
        <a:bodyPr/>
        <a:lstStyle/>
        <a:p>
          <a:endParaRPr lang="ru-RU"/>
        </a:p>
      </dgm:t>
    </dgm:pt>
    <dgm:pt modelId="{590942F3-17DB-4952-A358-CADC0640DF7C}" type="sibTrans" cxnId="{FB00C846-D4B9-45BD-9487-36B35E687463}">
      <dgm:prSet/>
      <dgm:spPr/>
      <dgm:t>
        <a:bodyPr/>
        <a:lstStyle/>
        <a:p>
          <a:endParaRPr lang="ru-RU"/>
        </a:p>
      </dgm:t>
    </dgm:pt>
    <dgm:pt modelId="{B40A31CC-FBB9-4F1E-9994-87148DE6ACF8}">
      <dgm:prSet/>
      <dgm:spPr/>
      <dgm:t>
        <a:bodyPr/>
        <a:lstStyle/>
        <a:p>
          <a:pPr rtl="0"/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ДМС</a:t>
          </a:r>
          <a:endParaRPr lang="ru-RU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B804DCA1-4B4D-42E1-B5AC-73A3BF203AB1}" type="parTrans" cxnId="{F806F1CA-6A64-4338-8F5B-D2BC9E72F046}">
      <dgm:prSet/>
      <dgm:spPr/>
      <dgm:t>
        <a:bodyPr/>
        <a:lstStyle/>
        <a:p>
          <a:endParaRPr lang="ru-RU"/>
        </a:p>
      </dgm:t>
    </dgm:pt>
    <dgm:pt modelId="{5C869945-4DBA-482A-8528-31696EAAE3D8}" type="sibTrans" cxnId="{F806F1CA-6A64-4338-8F5B-D2BC9E72F046}">
      <dgm:prSet/>
      <dgm:spPr/>
      <dgm:t>
        <a:bodyPr/>
        <a:lstStyle/>
        <a:p>
          <a:endParaRPr lang="ru-RU"/>
        </a:p>
      </dgm:t>
    </dgm:pt>
    <dgm:pt modelId="{99348024-FBD6-48CF-A2C2-1C9F27D7AA2F}">
      <dgm:prSet phldrT="[Текст]"/>
      <dgm:spPr/>
      <dgm:t>
        <a:bodyPr/>
        <a:lstStyle/>
        <a:p>
          <a:pPr rtl="0"/>
          <a:r>
            <a:rPr lang="ru-RU" dirty="0" smtClean="0">
              <a:latin typeface="Verdana" pitchFamily="34" charset="0"/>
              <a:ea typeface="Verdana" pitchFamily="34" charset="0"/>
              <a:cs typeface="Verdana" pitchFamily="34" charset="0"/>
            </a:rPr>
            <a:t>Культура</a:t>
          </a:r>
          <a:endParaRPr lang="ru-RU" dirty="0"/>
        </a:p>
      </dgm:t>
    </dgm:pt>
    <dgm:pt modelId="{252C8849-21E4-4AF6-A81A-E56596CA3FF6}" type="parTrans" cxnId="{2CBF6977-6FEB-4E63-A26F-052C33F0B5FA}">
      <dgm:prSet/>
      <dgm:spPr/>
      <dgm:t>
        <a:bodyPr/>
        <a:lstStyle/>
        <a:p>
          <a:endParaRPr lang="ru-RU"/>
        </a:p>
      </dgm:t>
    </dgm:pt>
    <dgm:pt modelId="{80091DE5-F466-4FAA-A5FF-9A3F6F17F7FD}" type="sibTrans" cxnId="{2CBF6977-6FEB-4E63-A26F-052C33F0B5FA}">
      <dgm:prSet/>
      <dgm:spPr/>
      <dgm:t>
        <a:bodyPr/>
        <a:lstStyle/>
        <a:p>
          <a:endParaRPr lang="ru-RU"/>
        </a:p>
      </dgm:t>
    </dgm:pt>
    <dgm:pt modelId="{37B5C867-EFA6-4A4B-BAEE-76610D93F0E0}">
      <dgm:prSet custT="1"/>
      <dgm:spPr/>
      <dgm:t>
        <a:bodyPr/>
        <a:lstStyle/>
        <a:p>
          <a:pPr rtl="0"/>
          <a:r>
            <a:rPr lang="ru-RU" sz="11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Творческие конкурсы</a:t>
          </a:r>
          <a:endParaRPr lang="ru-RU" sz="11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71323191-976A-4047-BB8D-38A4C7346669}" type="parTrans" cxnId="{5180B300-C5DC-402F-B409-8458ED35276F}">
      <dgm:prSet/>
      <dgm:spPr/>
      <dgm:t>
        <a:bodyPr/>
        <a:lstStyle/>
        <a:p>
          <a:endParaRPr lang="ru-RU"/>
        </a:p>
      </dgm:t>
    </dgm:pt>
    <dgm:pt modelId="{E553A4A1-DB45-47F1-BC95-C146C7F19760}" type="sibTrans" cxnId="{5180B300-C5DC-402F-B409-8458ED35276F}">
      <dgm:prSet/>
      <dgm:spPr/>
      <dgm:t>
        <a:bodyPr/>
        <a:lstStyle/>
        <a:p>
          <a:endParaRPr lang="ru-RU"/>
        </a:p>
      </dgm:t>
    </dgm:pt>
    <dgm:pt modelId="{299477EC-645A-4BAA-954E-C85837562301}">
      <dgm:prSet custT="1"/>
      <dgm:spPr/>
      <dgm:t>
        <a:bodyPr/>
        <a:lstStyle/>
        <a:p>
          <a:pPr rtl="0"/>
          <a:r>
            <a:rPr lang="ru-RU" sz="11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Волонтерское движение</a:t>
          </a:r>
          <a:endParaRPr lang="ru-RU" sz="11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213BCAE-B7E7-4D4C-A8D1-03767B7155AE}" type="parTrans" cxnId="{F7940254-B6BE-4C97-BE3C-EE36289C6528}">
      <dgm:prSet/>
      <dgm:spPr/>
      <dgm:t>
        <a:bodyPr/>
        <a:lstStyle/>
        <a:p>
          <a:endParaRPr lang="ru-RU"/>
        </a:p>
      </dgm:t>
    </dgm:pt>
    <dgm:pt modelId="{9B82F1BA-9851-4EED-BF43-7872D477ECD1}" type="sibTrans" cxnId="{F7940254-B6BE-4C97-BE3C-EE36289C6528}">
      <dgm:prSet/>
      <dgm:spPr/>
      <dgm:t>
        <a:bodyPr/>
        <a:lstStyle/>
        <a:p>
          <a:endParaRPr lang="ru-RU"/>
        </a:p>
      </dgm:t>
    </dgm:pt>
    <dgm:pt modelId="{672A7AE5-3760-4DFB-A7A5-2791B6B2A966}">
      <dgm:prSet custT="1"/>
      <dgm:spPr/>
      <dgm:t>
        <a:bodyPr/>
        <a:lstStyle/>
        <a:p>
          <a:pPr rtl="0"/>
          <a:r>
            <a:rPr lang="ru-RU" sz="11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Общекорпоративные спортивные соревнования</a:t>
          </a:r>
          <a:endParaRPr lang="ru-RU" sz="11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0093770-F7E2-4AD9-8496-89BF7CD8EAA4}" type="parTrans" cxnId="{20A8A812-2668-4147-A610-F8D76C876C11}">
      <dgm:prSet/>
      <dgm:spPr/>
      <dgm:t>
        <a:bodyPr/>
        <a:lstStyle/>
        <a:p>
          <a:endParaRPr lang="ru-RU"/>
        </a:p>
      </dgm:t>
    </dgm:pt>
    <dgm:pt modelId="{07650516-5F27-4A07-A784-EC7675F41EE3}" type="sibTrans" cxnId="{20A8A812-2668-4147-A610-F8D76C876C11}">
      <dgm:prSet/>
      <dgm:spPr/>
      <dgm:t>
        <a:bodyPr/>
        <a:lstStyle/>
        <a:p>
          <a:endParaRPr lang="ru-RU"/>
        </a:p>
      </dgm:t>
    </dgm:pt>
    <dgm:pt modelId="{998EE77A-F0D9-4294-A311-2527FDFE8C59}" type="pres">
      <dgm:prSet presAssocID="{69FD1B39-AA06-4AFC-9178-0A3E0BBE8D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374998-21A5-4B45-A302-FFF40D5B7E90}" type="pres">
      <dgm:prSet presAssocID="{C2C88041-9D7A-4377-B5B2-8872DEF2452E}" presName="linNode" presStyleCnt="0"/>
      <dgm:spPr/>
    </dgm:pt>
    <dgm:pt modelId="{99F0A4F3-35E4-4CF1-A93B-68EF83FDEF85}" type="pres">
      <dgm:prSet presAssocID="{C2C88041-9D7A-4377-B5B2-8872DEF2452E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75AB0-1BDF-4A89-806B-79A9A8D9F6B3}" type="pres">
      <dgm:prSet presAssocID="{C2C88041-9D7A-4377-B5B2-8872DEF2452E}" presName="descendantText" presStyleLbl="alignAccFollowNode1" presStyleIdx="0" presStyleCnt="4" custScaleX="102450" custScaleY="125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30044-0928-4174-8856-40C11281B33B}" type="pres">
      <dgm:prSet presAssocID="{351B7B23-1B6D-45CD-916C-86AC2B0B1FA2}" presName="sp" presStyleCnt="0"/>
      <dgm:spPr/>
    </dgm:pt>
    <dgm:pt modelId="{B79EBC8D-E5F6-4E9A-86FC-03A89E3BAAC3}" type="pres">
      <dgm:prSet presAssocID="{EAD12090-A031-431F-B831-D8B338B75259}" presName="linNode" presStyleCnt="0"/>
      <dgm:spPr/>
    </dgm:pt>
    <dgm:pt modelId="{84C2ED99-F6BD-457C-959D-55E2B5552932}" type="pres">
      <dgm:prSet presAssocID="{EAD12090-A031-431F-B831-D8B338B75259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73662-E61B-4DB7-B013-B5094214AA52}" type="pres">
      <dgm:prSet presAssocID="{EAD12090-A031-431F-B831-D8B338B75259}" presName="descendantText" presStyleLbl="alignAccFollowNode1" presStyleIdx="1" presStyleCnt="4" custScaleX="102450" custScaleY="113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932E0-9998-4994-B8F5-5B3CD429C20C}" type="pres">
      <dgm:prSet presAssocID="{C6CCAED7-81EF-4D18-8AB8-D19B7141ECA2}" presName="sp" presStyleCnt="0"/>
      <dgm:spPr/>
    </dgm:pt>
    <dgm:pt modelId="{46C91CD5-B5B5-4246-861F-79BC02CAA8D2}" type="pres">
      <dgm:prSet presAssocID="{6DEF29D9-4530-4178-89CC-B862081422CD}" presName="linNode" presStyleCnt="0"/>
      <dgm:spPr/>
    </dgm:pt>
    <dgm:pt modelId="{C50EF0DC-8E9D-4D94-B058-ECDDC72E383A}" type="pres">
      <dgm:prSet presAssocID="{6DEF29D9-4530-4178-89CC-B862081422CD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BCF30-2B5D-4A23-B97E-CDAE18B785DC}" type="pres">
      <dgm:prSet presAssocID="{6DEF29D9-4530-4178-89CC-B862081422CD}" presName="descendantText" presStyleLbl="alignAccFollowNode1" presStyleIdx="2" presStyleCnt="4" custScaleX="102450" custScaleY="1197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0B9862-0422-4ADC-8F80-C58385642825}" type="pres">
      <dgm:prSet presAssocID="{83EA8D7D-975B-4E8C-903A-4DC0E9002A51}" presName="sp" presStyleCnt="0"/>
      <dgm:spPr/>
    </dgm:pt>
    <dgm:pt modelId="{416A3824-E1A3-4C63-B358-BF8E3AD3740F}" type="pres">
      <dgm:prSet presAssocID="{99348024-FBD6-48CF-A2C2-1C9F27D7AA2F}" presName="linNode" presStyleCnt="0"/>
      <dgm:spPr/>
    </dgm:pt>
    <dgm:pt modelId="{157E43C0-2F72-46E4-A77A-D24106A43BA3}" type="pres">
      <dgm:prSet presAssocID="{99348024-FBD6-48CF-A2C2-1C9F27D7AA2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170F5-ACCE-4F86-812A-ABB99D78C777}" type="pres">
      <dgm:prSet presAssocID="{99348024-FBD6-48CF-A2C2-1C9F27D7AA2F}" presName="descendantText" presStyleLbl="alignAccFollowNode1" presStyleIdx="3" presStyleCnt="4" custScaleY="1064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BBE37-9412-49FA-AB07-8CDFFFDBCD81}" type="presOf" srcId="{299477EC-645A-4BAA-954E-C85837562301}" destId="{91B170F5-ACCE-4F86-812A-ABB99D78C777}" srcOrd="0" destOrd="1" presId="urn:microsoft.com/office/officeart/2005/8/layout/vList5"/>
    <dgm:cxn modelId="{F7940254-B6BE-4C97-BE3C-EE36289C6528}" srcId="{99348024-FBD6-48CF-A2C2-1C9F27D7AA2F}" destId="{299477EC-645A-4BAA-954E-C85837562301}" srcOrd="1" destOrd="0" parTransId="{8213BCAE-B7E7-4D4C-A8D1-03767B7155AE}" sibTransId="{9B82F1BA-9851-4EED-BF43-7872D477ECD1}"/>
    <dgm:cxn modelId="{29B0FA2D-E441-4B62-A6A8-E0A457BE6ECC}" srcId="{EAD12090-A031-431F-B831-D8B338B75259}" destId="{EA78DFD5-0773-44AA-AE87-05286E520A7C}" srcOrd="1" destOrd="0" parTransId="{275F46C4-691B-48E8-9F56-993DF5F63FFD}" sibTransId="{444C04B4-9C0E-41F9-ACF5-3B1A07D68CF8}"/>
    <dgm:cxn modelId="{D92AC9CE-93BB-4397-BF4C-778C9A01CF55}" srcId="{69FD1B39-AA06-4AFC-9178-0A3E0BBE8D49}" destId="{EAD12090-A031-431F-B831-D8B338B75259}" srcOrd="1" destOrd="0" parTransId="{C4FB7E88-C160-4D7E-A4A6-4C7CECBCB2D8}" sibTransId="{C6CCAED7-81EF-4D18-8AB8-D19B7141ECA2}"/>
    <dgm:cxn modelId="{2B1D2854-320D-4B9D-9820-E70F0F1C139F}" type="presOf" srcId="{EA78DFD5-0773-44AA-AE87-05286E520A7C}" destId="{6B473662-E61B-4DB7-B013-B5094214AA52}" srcOrd="0" destOrd="1" presId="urn:microsoft.com/office/officeart/2005/8/layout/vList5"/>
    <dgm:cxn modelId="{25003BFB-9888-4AFF-BC4D-09486F860880}" type="presOf" srcId="{EB4B2473-28F0-4B56-A13D-CFCFDE44FC6C}" destId="{AA575AB0-1BDF-4A89-806B-79A9A8D9F6B3}" srcOrd="0" destOrd="2" presId="urn:microsoft.com/office/officeart/2005/8/layout/vList5"/>
    <dgm:cxn modelId="{20A8A812-2668-4147-A610-F8D76C876C11}" srcId="{99348024-FBD6-48CF-A2C2-1C9F27D7AA2F}" destId="{672A7AE5-3760-4DFB-A7A5-2791B6B2A966}" srcOrd="2" destOrd="0" parTransId="{40093770-F7E2-4AD9-8496-89BF7CD8EAA4}" sibTransId="{07650516-5F27-4A07-A784-EC7675F41EE3}"/>
    <dgm:cxn modelId="{469D12FB-D912-40BD-89E6-B7F44BCCEAE2}" srcId="{6DEF29D9-4530-4178-89CC-B862081422CD}" destId="{627BC45A-083B-4F7C-A70B-A219F1BB2DC3}" srcOrd="1" destOrd="0" parTransId="{AB38140A-3029-4927-80BF-1427EC13703D}" sibTransId="{9499EEBE-5FDE-4BEE-A52A-A7F0531578F5}"/>
    <dgm:cxn modelId="{E084D8C2-2AB9-4107-9C76-0975AD3F0F09}" type="presOf" srcId="{627BC45A-083B-4F7C-A70B-A219F1BB2DC3}" destId="{35CBCF30-2B5D-4A23-B97E-CDAE18B785DC}" srcOrd="0" destOrd="1" presId="urn:microsoft.com/office/officeart/2005/8/layout/vList5"/>
    <dgm:cxn modelId="{A9EC7BCB-8C33-4960-AD8F-13955E4F85DD}" type="presOf" srcId="{EAD12090-A031-431F-B831-D8B338B75259}" destId="{84C2ED99-F6BD-457C-959D-55E2B5552932}" srcOrd="0" destOrd="0" presId="urn:microsoft.com/office/officeart/2005/8/layout/vList5"/>
    <dgm:cxn modelId="{E84637D4-F617-43BC-BACC-E5F3F30634CA}" srcId="{EAD12090-A031-431F-B831-D8B338B75259}" destId="{1E6FF47A-32B6-47BF-B004-5687731A926F}" srcOrd="0" destOrd="0" parTransId="{D3089A94-7E5C-4B25-8A2C-A310338928F5}" sibTransId="{3EF593DB-D593-4DEA-9F7C-8FAA75D4F8F5}"/>
    <dgm:cxn modelId="{410EF9D2-5841-4A3F-99E2-6998D84F9FB7}" srcId="{C2C88041-9D7A-4377-B5B2-8872DEF2452E}" destId="{0B35CE93-C840-4BD0-AE13-37B3BFD3499A}" srcOrd="1" destOrd="0" parTransId="{07EA9145-9ED0-4E1B-8884-B41C65A4204E}" sibTransId="{B958D723-9E93-4A0A-977A-3CB4E0BC72B8}"/>
    <dgm:cxn modelId="{43CE9DAC-4206-42B0-8131-0B5E0FAABD2E}" srcId="{6DEF29D9-4530-4178-89CC-B862081422CD}" destId="{70947D8D-03FD-44CB-8E48-35D56B36DE0E}" srcOrd="0" destOrd="0" parTransId="{47A5959A-F3BB-479D-8FEB-42114BCE7244}" sibTransId="{B5696943-5363-4B8C-9DAE-F1FB39AE2475}"/>
    <dgm:cxn modelId="{97A50F46-A4B3-4042-9DE3-176AB2B8B45E}" type="presOf" srcId="{99348024-FBD6-48CF-A2C2-1C9F27D7AA2F}" destId="{157E43C0-2F72-46E4-A77A-D24106A43BA3}" srcOrd="0" destOrd="0" presId="urn:microsoft.com/office/officeart/2005/8/layout/vList5"/>
    <dgm:cxn modelId="{69382A4D-117F-4900-85BF-CCF5D6B4CC50}" type="presOf" srcId="{2AEA2B0C-F29C-4F13-A6DB-9BC8913AE95A}" destId="{AA575AB0-1BDF-4A89-806B-79A9A8D9F6B3}" srcOrd="0" destOrd="0" presId="urn:microsoft.com/office/officeart/2005/8/layout/vList5"/>
    <dgm:cxn modelId="{08C75F17-DD9A-4F65-931C-55D4032D22FF}" srcId="{69FD1B39-AA06-4AFC-9178-0A3E0BBE8D49}" destId="{6DEF29D9-4530-4178-89CC-B862081422CD}" srcOrd="2" destOrd="0" parTransId="{6A8EE05F-B6C2-46CA-A12D-2F6D24FD817A}" sibTransId="{83EA8D7D-975B-4E8C-903A-4DC0E9002A51}"/>
    <dgm:cxn modelId="{5180B300-C5DC-402F-B409-8458ED35276F}" srcId="{99348024-FBD6-48CF-A2C2-1C9F27D7AA2F}" destId="{37B5C867-EFA6-4A4B-BAEE-76610D93F0E0}" srcOrd="0" destOrd="0" parTransId="{71323191-976A-4047-BB8D-38A4C7346669}" sibTransId="{E553A4A1-DB45-47F1-BC95-C146C7F19760}"/>
    <dgm:cxn modelId="{7D139A50-3476-4338-9A4D-7E07D525EC5C}" type="presOf" srcId="{B40A31CC-FBB9-4F1E-9994-87148DE6ACF8}" destId="{AA575AB0-1BDF-4A89-806B-79A9A8D9F6B3}" srcOrd="0" destOrd="3" presId="urn:microsoft.com/office/officeart/2005/8/layout/vList5"/>
    <dgm:cxn modelId="{536B3A83-389C-4D81-912C-1E50EDD37ABD}" type="presOf" srcId="{C2C88041-9D7A-4377-B5B2-8872DEF2452E}" destId="{99F0A4F3-35E4-4CF1-A93B-68EF83FDEF85}" srcOrd="0" destOrd="0" presId="urn:microsoft.com/office/officeart/2005/8/layout/vList5"/>
    <dgm:cxn modelId="{1AFDB4E4-8CFD-45AA-BCE3-50EEA2B3AB2A}" type="presOf" srcId="{1E6FF47A-32B6-47BF-B004-5687731A926F}" destId="{6B473662-E61B-4DB7-B013-B5094214AA52}" srcOrd="0" destOrd="0" presId="urn:microsoft.com/office/officeart/2005/8/layout/vList5"/>
    <dgm:cxn modelId="{629DB98B-07B4-4A7D-814D-827A7F9C0984}" srcId="{69FD1B39-AA06-4AFC-9178-0A3E0BBE8D49}" destId="{C2C88041-9D7A-4377-B5B2-8872DEF2452E}" srcOrd="0" destOrd="0" parTransId="{EC015438-D119-4413-AAF1-5FF462BB255B}" sibTransId="{351B7B23-1B6D-45CD-916C-86AC2B0B1FA2}"/>
    <dgm:cxn modelId="{2CBF6977-6FEB-4E63-A26F-052C33F0B5FA}" srcId="{69FD1B39-AA06-4AFC-9178-0A3E0BBE8D49}" destId="{99348024-FBD6-48CF-A2C2-1C9F27D7AA2F}" srcOrd="3" destOrd="0" parTransId="{252C8849-21E4-4AF6-A81A-E56596CA3FF6}" sibTransId="{80091DE5-F466-4FAA-A5FF-9A3F6F17F7FD}"/>
    <dgm:cxn modelId="{A949B8B7-E461-4750-9E20-46DFD57AE8FC}" type="presOf" srcId="{70947D8D-03FD-44CB-8E48-35D56B36DE0E}" destId="{35CBCF30-2B5D-4A23-B97E-CDAE18B785DC}" srcOrd="0" destOrd="0" presId="urn:microsoft.com/office/officeart/2005/8/layout/vList5"/>
    <dgm:cxn modelId="{28230A89-0F7F-4131-B82F-F29CF1056D31}" srcId="{C2C88041-9D7A-4377-B5B2-8872DEF2452E}" destId="{2AEA2B0C-F29C-4F13-A6DB-9BC8913AE95A}" srcOrd="0" destOrd="0" parTransId="{4D235A83-9854-496A-8180-507F9AEA9E7E}" sibTransId="{4A7CEB8E-0A7E-45A6-8939-C9C06E661364}"/>
    <dgm:cxn modelId="{3FF0AD27-69C3-4FB1-97B4-F2574A1C7BDC}" type="presOf" srcId="{69FD1B39-AA06-4AFC-9178-0A3E0BBE8D49}" destId="{998EE77A-F0D9-4294-A311-2527FDFE8C59}" srcOrd="0" destOrd="0" presId="urn:microsoft.com/office/officeart/2005/8/layout/vList5"/>
    <dgm:cxn modelId="{D6B480F5-CF4E-4D26-BF01-DF376BFB44B4}" type="presOf" srcId="{672A7AE5-3760-4DFB-A7A5-2791B6B2A966}" destId="{91B170F5-ACCE-4F86-812A-ABB99D78C777}" srcOrd="0" destOrd="2" presId="urn:microsoft.com/office/officeart/2005/8/layout/vList5"/>
    <dgm:cxn modelId="{428F73BF-B7CF-4A93-9705-94F16130312A}" type="presOf" srcId="{37B5C867-EFA6-4A4B-BAEE-76610D93F0E0}" destId="{91B170F5-ACCE-4F86-812A-ABB99D78C777}" srcOrd="0" destOrd="0" presId="urn:microsoft.com/office/officeart/2005/8/layout/vList5"/>
    <dgm:cxn modelId="{FB00C846-D4B9-45BD-9487-36B35E687463}" srcId="{C2C88041-9D7A-4377-B5B2-8872DEF2452E}" destId="{EB4B2473-28F0-4B56-A13D-CFCFDE44FC6C}" srcOrd="2" destOrd="0" parTransId="{E531B22A-2C18-4F27-B42D-08B69FC40A86}" sibTransId="{590942F3-17DB-4952-A358-CADC0640DF7C}"/>
    <dgm:cxn modelId="{EF2F8852-F572-4970-80C3-4096520AE41B}" type="presOf" srcId="{6DEF29D9-4530-4178-89CC-B862081422CD}" destId="{C50EF0DC-8E9D-4D94-B058-ECDDC72E383A}" srcOrd="0" destOrd="0" presId="urn:microsoft.com/office/officeart/2005/8/layout/vList5"/>
    <dgm:cxn modelId="{F806F1CA-6A64-4338-8F5B-D2BC9E72F046}" srcId="{C2C88041-9D7A-4377-B5B2-8872DEF2452E}" destId="{B40A31CC-FBB9-4F1E-9994-87148DE6ACF8}" srcOrd="3" destOrd="0" parTransId="{B804DCA1-4B4D-42E1-B5AC-73A3BF203AB1}" sibTransId="{5C869945-4DBA-482A-8528-31696EAAE3D8}"/>
    <dgm:cxn modelId="{02F45018-7F70-46C1-A380-E93BB9CD7448}" type="presOf" srcId="{0B35CE93-C840-4BD0-AE13-37B3BFD3499A}" destId="{AA575AB0-1BDF-4A89-806B-79A9A8D9F6B3}" srcOrd="0" destOrd="1" presId="urn:microsoft.com/office/officeart/2005/8/layout/vList5"/>
    <dgm:cxn modelId="{70B81BD6-2DF9-4687-AAE6-3792615D0FAA}" type="presParOf" srcId="{998EE77A-F0D9-4294-A311-2527FDFE8C59}" destId="{69374998-21A5-4B45-A302-FFF40D5B7E90}" srcOrd="0" destOrd="0" presId="urn:microsoft.com/office/officeart/2005/8/layout/vList5"/>
    <dgm:cxn modelId="{12404BD7-DBAA-464C-906F-6B606D73F47C}" type="presParOf" srcId="{69374998-21A5-4B45-A302-FFF40D5B7E90}" destId="{99F0A4F3-35E4-4CF1-A93B-68EF83FDEF85}" srcOrd="0" destOrd="0" presId="urn:microsoft.com/office/officeart/2005/8/layout/vList5"/>
    <dgm:cxn modelId="{7CAD5E7E-CC52-477D-86F8-4A1DF4096FEE}" type="presParOf" srcId="{69374998-21A5-4B45-A302-FFF40D5B7E90}" destId="{AA575AB0-1BDF-4A89-806B-79A9A8D9F6B3}" srcOrd="1" destOrd="0" presId="urn:microsoft.com/office/officeart/2005/8/layout/vList5"/>
    <dgm:cxn modelId="{263D8FF1-FA26-47AB-A3FB-091B4F7D4C17}" type="presParOf" srcId="{998EE77A-F0D9-4294-A311-2527FDFE8C59}" destId="{B6D30044-0928-4174-8856-40C11281B33B}" srcOrd="1" destOrd="0" presId="urn:microsoft.com/office/officeart/2005/8/layout/vList5"/>
    <dgm:cxn modelId="{291A9E4D-FF6D-4871-8989-465092989251}" type="presParOf" srcId="{998EE77A-F0D9-4294-A311-2527FDFE8C59}" destId="{B79EBC8D-E5F6-4E9A-86FC-03A89E3BAAC3}" srcOrd="2" destOrd="0" presId="urn:microsoft.com/office/officeart/2005/8/layout/vList5"/>
    <dgm:cxn modelId="{7A9E31EC-C11C-436B-84D6-805101A8EE2C}" type="presParOf" srcId="{B79EBC8D-E5F6-4E9A-86FC-03A89E3BAAC3}" destId="{84C2ED99-F6BD-457C-959D-55E2B5552932}" srcOrd="0" destOrd="0" presId="urn:microsoft.com/office/officeart/2005/8/layout/vList5"/>
    <dgm:cxn modelId="{A2297764-FE21-49B0-99B0-03B461677567}" type="presParOf" srcId="{B79EBC8D-E5F6-4E9A-86FC-03A89E3BAAC3}" destId="{6B473662-E61B-4DB7-B013-B5094214AA52}" srcOrd="1" destOrd="0" presId="urn:microsoft.com/office/officeart/2005/8/layout/vList5"/>
    <dgm:cxn modelId="{792DCDAC-4FAA-4093-B63C-2848FDE47A18}" type="presParOf" srcId="{998EE77A-F0D9-4294-A311-2527FDFE8C59}" destId="{17C932E0-9998-4994-B8F5-5B3CD429C20C}" srcOrd="3" destOrd="0" presId="urn:microsoft.com/office/officeart/2005/8/layout/vList5"/>
    <dgm:cxn modelId="{5A4182DE-1489-4043-BCCC-BA9BC4908BC0}" type="presParOf" srcId="{998EE77A-F0D9-4294-A311-2527FDFE8C59}" destId="{46C91CD5-B5B5-4246-861F-79BC02CAA8D2}" srcOrd="4" destOrd="0" presId="urn:microsoft.com/office/officeart/2005/8/layout/vList5"/>
    <dgm:cxn modelId="{398CF12A-13FB-45FD-A50F-3594EDD3081A}" type="presParOf" srcId="{46C91CD5-B5B5-4246-861F-79BC02CAA8D2}" destId="{C50EF0DC-8E9D-4D94-B058-ECDDC72E383A}" srcOrd="0" destOrd="0" presId="urn:microsoft.com/office/officeart/2005/8/layout/vList5"/>
    <dgm:cxn modelId="{430F125B-746D-46F3-8835-E0298D3C05ED}" type="presParOf" srcId="{46C91CD5-B5B5-4246-861F-79BC02CAA8D2}" destId="{35CBCF30-2B5D-4A23-B97E-CDAE18B785DC}" srcOrd="1" destOrd="0" presId="urn:microsoft.com/office/officeart/2005/8/layout/vList5"/>
    <dgm:cxn modelId="{42F976C5-1DA5-4F23-8DDD-A89C9DB97287}" type="presParOf" srcId="{998EE77A-F0D9-4294-A311-2527FDFE8C59}" destId="{E10B9862-0422-4ADC-8F80-C58385642825}" srcOrd="5" destOrd="0" presId="urn:microsoft.com/office/officeart/2005/8/layout/vList5"/>
    <dgm:cxn modelId="{B7D09DCE-24A8-438A-B097-78E3737D810F}" type="presParOf" srcId="{998EE77A-F0D9-4294-A311-2527FDFE8C59}" destId="{416A3824-E1A3-4C63-B358-BF8E3AD3740F}" srcOrd="6" destOrd="0" presId="urn:microsoft.com/office/officeart/2005/8/layout/vList5"/>
    <dgm:cxn modelId="{E1D02466-3A41-42CB-A093-C2DF3FCA541C}" type="presParOf" srcId="{416A3824-E1A3-4C63-B358-BF8E3AD3740F}" destId="{157E43C0-2F72-46E4-A77A-D24106A43BA3}" srcOrd="0" destOrd="0" presId="urn:microsoft.com/office/officeart/2005/8/layout/vList5"/>
    <dgm:cxn modelId="{74E483B4-EAEB-4D27-801E-44BBF82BF5FC}" type="presParOf" srcId="{416A3824-E1A3-4C63-B358-BF8E3AD3740F}" destId="{91B170F5-ACCE-4F86-812A-ABB99D78C77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575AB0-1BDF-4A89-806B-79A9A8D9F6B3}">
      <dsp:nvSpPr>
        <dsp:cNvPr id="0" name=""/>
        <dsp:cNvSpPr/>
      </dsp:nvSpPr>
      <dsp:spPr>
        <a:xfrm rot="5400000">
          <a:off x="5078871" y="-2178617"/>
          <a:ext cx="917731" cy="52788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Компенсация проезда на ж/</a:t>
          </a:r>
          <a:r>
            <a:rPr lang="ru-RU" sz="1200" b="1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д</a:t>
          </a: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транспорте; </a:t>
          </a:r>
          <a:endParaRPr lang="ru-RU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Индексация заработной платы; </a:t>
          </a:r>
          <a:endParaRPr lang="ru-RU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Санаторно-курортное оздоровление;</a:t>
          </a:r>
          <a:endParaRPr lang="ru-RU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ДМС</a:t>
          </a:r>
          <a:endParaRPr lang="ru-RU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 rot="5400000">
        <a:off x="5078871" y="-2178617"/>
        <a:ext cx="917731" cy="5278820"/>
      </dsp:txXfrm>
    </dsp:sp>
    <dsp:sp modelId="{99F0A4F3-35E4-4CF1-A93B-68EF83FDEF85}">
      <dsp:nvSpPr>
        <dsp:cNvPr id="0" name=""/>
        <dsp:cNvSpPr/>
      </dsp:nvSpPr>
      <dsp:spPr>
        <a:xfrm>
          <a:off x="0" y="3827"/>
          <a:ext cx="2898327" cy="9139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Коллективный договор</a:t>
          </a:r>
          <a:endParaRPr lang="ru-RU" sz="2500" kern="1200" dirty="0"/>
        </a:p>
      </dsp:txBody>
      <dsp:txXfrm>
        <a:off x="0" y="3827"/>
        <a:ext cx="2898327" cy="913929"/>
      </dsp:txXfrm>
    </dsp:sp>
    <dsp:sp modelId="{6B473662-E61B-4DB7-B013-B5094214AA52}">
      <dsp:nvSpPr>
        <dsp:cNvPr id="0" name=""/>
        <dsp:cNvSpPr/>
      </dsp:nvSpPr>
      <dsp:spPr>
        <a:xfrm rot="5400000">
          <a:off x="5123530" y="-1217090"/>
          <a:ext cx="828415" cy="52788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КУ</a:t>
          </a:r>
          <a:endParaRPr lang="ru-RU" sz="18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СДО</a:t>
          </a:r>
          <a:endParaRPr lang="ru-RU" sz="18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 rot="5400000">
        <a:off x="5123530" y="-1217090"/>
        <a:ext cx="828415" cy="5278820"/>
      </dsp:txXfrm>
    </dsp:sp>
    <dsp:sp modelId="{84C2ED99-F6BD-457C-959D-55E2B5552932}">
      <dsp:nvSpPr>
        <dsp:cNvPr id="0" name=""/>
        <dsp:cNvSpPr/>
      </dsp:nvSpPr>
      <dsp:spPr>
        <a:xfrm>
          <a:off x="0" y="965354"/>
          <a:ext cx="2898327" cy="9139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Возможности для развития</a:t>
          </a:r>
          <a:endParaRPr lang="ru-RU" sz="25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965354"/>
        <a:ext cx="2898327" cy="913929"/>
      </dsp:txXfrm>
    </dsp:sp>
    <dsp:sp modelId="{35CBCF30-2B5D-4A23-B97E-CDAE18B785DC}">
      <dsp:nvSpPr>
        <dsp:cNvPr id="0" name=""/>
        <dsp:cNvSpPr/>
      </dsp:nvSpPr>
      <dsp:spPr>
        <a:xfrm rot="5400000">
          <a:off x="5100005" y="-257464"/>
          <a:ext cx="875464" cy="52788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Льготная ипотека</a:t>
          </a:r>
          <a:endParaRPr lang="ru-RU" sz="16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Корпоративное жилье</a:t>
          </a:r>
          <a:endParaRPr lang="ru-RU" sz="16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 rot="5400000">
        <a:off x="5100005" y="-257464"/>
        <a:ext cx="875464" cy="5278820"/>
      </dsp:txXfrm>
    </dsp:sp>
    <dsp:sp modelId="{C50EF0DC-8E9D-4D94-B058-ECDDC72E383A}">
      <dsp:nvSpPr>
        <dsp:cNvPr id="0" name=""/>
        <dsp:cNvSpPr/>
      </dsp:nvSpPr>
      <dsp:spPr>
        <a:xfrm>
          <a:off x="0" y="1924981"/>
          <a:ext cx="2898327" cy="9139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Жилищная политика</a:t>
          </a:r>
          <a:endParaRPr lang="ru-RU" sz="25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1924981"/>
        <a:ext cx="2898327" cy="913929"/>
      </dsp:txXfrm>
    </dsp:sp>
    <dsp:sp modelId="{91B170F5-ACCE-4F86-812A-ABB99D78C777}">
      <dsp:nvSpPr>
        <dsp:cNvPr id="0" name=""/>
        <dsp:cNvSpPr/>
      </dsp:nvSpPr>
      <dsp:spPr>
        <a:xfrm rot="5400000">
          <a:off x="5172274" y="724387"/>
          <a:ext cx="778485" cy="5234369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Творческие конкурсы</a:t>
          </a:r>
          <a:endParaRPr lang="ru-RU" sz="11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Волонтерское движение</a:t>
          </a:r>
          <a:endParaRPr lang="ru-RU" sz="11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Общекорпоративные спортивные соревнования</a:t>
          </a:r>
          <a:endParaRPr lang="ru-RU" sz="11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 rot="5400000">
        <a:off x="5172274" y="724387"/>
        <a:ext cx="778485" cy="5234369"/>
      </dsp:txXfrm>
    </dsp:sp>
    <dsp:sp modelId="{157E43C0-2F72-46E4-A77A-D24106A43BA3}">
      <dsp:nvSpPr>
        <dsp:cNvPr id="0" name=""/>
        <dsp:cNvSpPr/>
      </dsp:nvSpPr>
      <dsp:spPr>
        <a:xfrm>
          <a:off x="0" y="2884607"/>
          <a:ext cx="2944332" cy="9139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Культура</a:t>
          </a:r>
          <a:endParaRPr lang="ru-RU" sz="2500" kern="1200" dirty="0"/>
        </a:p>
      </dsp:txBody>
      <dsp:txXfrm>
        <a:off x="0" y="2884607"/>
        <a:ext cx="2944332" cy="913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12FB2F3-3346-4CE4-93CD-C0B9E7C20E5B}" type="datetimeFigureOut">
              <a:rPr lang="ru-RU"/>
              <a:pPr>
                <a:defRPr/>
              </a:pPr>
              <a:t>05.05.2023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CE10E55-12E9-4B1D-8193-F69EB4DF6F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692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EC21DD7-2924-47A4-8770-C93B8214939E}" type="datetimeFigureOut">
              <a:rPr lang="ru-RU"/>
              <a:pPr>
                <a:defRPr/>
              </a:pPr>
              <a:t>05.05.2023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F60D755-3537-4638-ACA7-B2B496851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1071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15DE70E-B21D-472B-A025-72363F5FDCE3}" type="slidenum">
              <a:rPr lang="ru-RU" smtClean="0">
                <a:latin typeface="Arial" charset="0"/>
                <a:ea typeface="MS PGothic" pitchFamily="34" charset="-128"/>
              </a:rPr>
              <a:pPr>
                <a:defRPr/>
              </a:pPr>
              <a:t>1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827088" y="744419"/>
            <a:ext cx="5143500" cy="372209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5709"/>
            <a:ext cx="5435600" cy="44617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60D755-3537-4638-ACA7-B2B49685136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890588" y="2517775"/>
            <a:ext cx="5513387" cy="5651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ru-RU" sz="2200">
                <a:solidFill>
                  <a:srgbClr val="FFFFFF"/>
                </a:solidFill>
                <a:latin typeface="Verdana" pitchFamily="34" charset="0"/>
              </a:rPr>
              <a:t>Образец заголовка</a:t>
            </a:r>
            <a:endParaRPr lang="en-US" sz="220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395537" y="1437625"/>
            <a:ext cx="8529889" cy="3295634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23528" y="2494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383619"/>
            <a:ext cx="1316459" cy="3266852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408859"/>
            <a:ext cx="1316459" cy="3241611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36700" y="1352278"/>
            <a:ext cx="4206713" cy="327925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7640" y="1352278"/>
            <a:ext cx="4196473" cy="327925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7013575" cy="334803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289803"/>
            <a:ext cx="1316459" cy="334292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66A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4125913" cy="28336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667250" y="1285875"/>
            <a:ext cx="4125913" cy="28336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/>
          <p:nvPr userDrawn="1"/>
        </p:nvSpPr>
        <p:spPr>
          <a:xfrm>
            <a:off x="0" y="0"/>
            <a:ext cx="9144000" cy="4865688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2"/>
          <p:cNvSpPr/>
          <p:nvPr userDrawn="1"/>
        </p:nvSpPr>
        <p:spPr>
          <a:xfrm>
            <a:off x="0" y="4875213"/>
            <a:ext cx="9144000" cy="268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6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9573" y="1809637"/>
            <a:ext cx="7772400" cy="1125140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7463" y="-33338"/>
            <a:ext cx="9161463" cy="755651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66688"/>
            <a:ext cx="8229600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ru-RU" smtClean="0"/>
          </a:p>
        </p:txBody>
      </p:sp>
      <p:sp>
        <p:nvSpPr>
          <p:cNvPr id="614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Нажмите для редактирования</a:t>
            </a:r>
          </a:p>
          <a:p>
            <a:pPr lvl="0"/>
            <a:r>
              <a:rPr lang="ru-RU" dirty="0" smtClean="0"/>
              <a:t>Нажмите для ввода текста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7"/>
          <p:cNvSpPr>
            <a:spLocks noChangeArrowheads="1"/>
          </p:cNvSpPr>
          <p:nvPr userDrawn="1"/>
        </p:nvSpPr>
        <p:spPr bwMode="auto">
          <a:xfrm>
            <a:off x="0" y="4879975"/>
            <a:ext cx="9144000" cy="263525"/>
          </a:xfrm>
          <a:prstGeom prst="rect">
            <a:avLst/>
          </a:prstGeom>
          <a:solidFill>
            <a:srgbClr val="BFC5CE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 userDrawn="1"/>
        </p:nvSpPr>
        <p:spPr bwMode="auto">
          <a:xfrm>
            <a:off x="201613" y="4929188"/>
            <a:ext cx="23018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0DB6669-B9CF-46A3-8099-8C1B5176EC7D}" type="slidenum">
              <a:rPr lang="en-US" sz="1000">
                <a:latin typeface="Verdana" pitchFamily="34" charset="0"/>
                <a:ea typeface="MS PGothic" pitchFamily="34" charset="-128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 userDrawn="1"/>
        </p:nvSpPr>
        <p:spPr bwMode="auto">
          <a:xfrm>
            <a:off x="487362" y="4941888"/>
            <a:ext cx="566881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latin typeface="Verdana" pitchFamily="34" charset="0"/>
                <a:ea typeface="MS PGothic" pitchFamily="34" charset="-128"/>
              </a:rPr>
              <a:t>| </a:t>
            </a:r>
            <a:r>
              <a:rPr lang="ru-RU" sz="1000" dirty="0" smtClean="0">
                <a:latin typeface="Verdana" pitchFamily="34" charset="0"/>
                <a:ea typeface="MS PGothic" pitchFamily="34" charset="-128"/>
              </a:rPr>
              <a:t>05.05.202</a:t>
            </a:r>
            <a:r>
              <a:rPr lang="ru-RU" sz="1000" baseline="0" dirty="0" smtClean="0">
                <a:latin typeface="Verdana" pitchFamily="34" charset="0"/>
                <a:ea typeface="MS PGothic" pitchFamily="34" charset="-128"/>
              </a:rPr>
              <a:t>3</a:t>
            </a:r>
            <a:r>
              <a:rPr lang="ru-RU" sz="1000" dirty="0" smtClean="0">
                <a:latin typeface="Verdana" pitchFamily="34" charset="0"/>
                <a:ea typeface="MS PGothic" pitchFamily="34" charset="-128"/>
              </a:rPr>
              <a:t>г</a:t>
            </a:r>
            <a:r>
              <a:rPr lang="ru-RU" sz="1000" dirty="0" smtClean="0">
                <a:latin typeface="Verdana" pitchFamily="34" charset="0"/>
                <a:ea typeface="MS PGothic" pitchFamily="34" charset="-128"/>
              </a:rPr>
              <a:t>.</a:t>
            </a:r>
            <a:endParaRPr lang="en-US" sz="1000" dirty="0">
              <a:latin typeface="Verdana" pitchFamily="34" charset="0"/>
              <a:ea typeface="MS PGothic" pitchFamily="34" charset="-128"/>
            </a:endParaRPr>
          </a:p>
        </p:txBody>
      </p:sp>
      <p:grpSp>
        <p:nvGrpSpPr>
          <p:cNvPr id="6152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1072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3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4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33" name="Rectangle 6"/>
          <p:cNvSpPr>
            <a:spLocks noChangeArrowheads="1"/>
          </p:cNvSpPr>
          <p:nvPr userDrawn="1"/>
        </p:nvSpPr>
        <p:spPr bwMode="auto">
          <a:xfrm>
            <a:off x="-374650" y="-17463"/>
            <a:ext cx="366712" cy="366713"/>
          </a:xfrm>
          <a:prstGeom prst="rect">
            <a:avLst/>
          </a:prstGeom>
          <a:solidFill>
            <a:srgbClr val="E21A1A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4" name="Rectangle 7"/>
          <p:cNvSpPr>
            <a:spLocks noChangeArrowheads="1"/>
          </p:cNvSpPr>
          <p:nvPr userDrawn="1"/>
        </p:nvSpPr>
        <p:spPr bwMode="auto">
          <a:xfrm>
            <a:off x="-374650" y="349250"/>
            <a:ext cx="366712" cy="366713"/>
          </a:xfrm>
          <a:prstGeom prst="rect">
            <a:avLst/>
          </a:prstGeom>
          <a:solidFill>
            <a:srgbClr val="394A58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5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455D7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6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68798B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-374650" y="1447800"/>
            <a:ext cx="366712" cy="366713"/>
          </a:xfrm>
          <a:prstGeom prst="rect">
            <a:avLst/>
          </a:prstGeom>
          <a:solidFill>
            <a:srgbClr val="909CAA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8" name="Rectangle 10"/>
          <p:cNvSpPr>
            <a:spLocks noChangeArrowheads="1"/>
          </p:cNvSpPr>
          <p:nvPr userDrawn="1"/>
        </p:nvSpPr>
        <p:spPr bwMode="auto">
          <a:xfrm>
            <a:off x="-774700" y="-22225"/>
            <a:ext cx="366712" cy="377825"/>
          </a:xfrm>
          <a:prstGeom prst="rect">
            <a:avLst/>
          </a:prstGeom>
          <a:solidFill>
            <a:srgbClr val="CECCA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9" name="Rectangle 12"/>
          <p:cNvSpPr>
            <a:spLocks noChangeArrowheads="1"/>
          </p:cNvSpPr>
          <p:nvPr userDrawn="1"/>
        </p:nvSpPr>
        <p:spPr bwMode="auto">
          <a:xfrm>
            <a:off x="-781050" y="3303588"/>
            <a:ext cx="366712" cy="366712"/>
          </a:xfrm>
          <a:prstGeom prst="rect">
            <a:avLst/>
          </a:prstGeom>
          <a:solidFill>
            <a:srgbClr val="78D64B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40" name="Rectangle 12"/>
          <p:cNvSpPr>
            <a:spLocks noChangeArrowheads="1"/>
          </p:cNvSpPr>
          <p:nvPr userDrawn="1"/>
        </p:nvSpPr>
        <p:spPr bwMode="auto">
          <a:xfrm>
            <a:off x="-1601788" y="-22225"/>
            <a:ext cx="366713" cy="366713"/>
          </a:xfrm>
          <a:prstGeom prst="rect">
            <a:avLst/>
          </a:prstGeom>
          <a:solidFill>
            <a:srgbClr val="FF69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41" name="Rectangle 13"/>
          <p:cNvSpPr>
            <a:spLocks noChangeArrowheads="1"/>
          </p:cNvSpPr>
          <p:nvPr userDrawn="1"/>
        </p:nvSpPr>
        <p:spPr bwMode="auto">
          <a:xfrm>
            <a:off x="-374650" y="1828800"/>
            <a:ext cx="366712" cy="366713"/>
          </a:xfrm>
          <a:prstGeom prst="rect">
            <a:avLst/>
          </a:prstGeom>
          <a:solidFill>
            <a:srgbClr val="BFC5CE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2" name="Rectangle 7"/>
          <p:cNvSpPr>
            <a:spLocks noChangeArrowheads="1"/>
          </p:cNvSpPr>
          <p:nvPr userDrawn="1"/>
        </p:nvSpPr>
        <p:spPr bwMode="auto">
          <a:xfrm>
            <a:off x="-374650" y="2211388"/>
            <a:ext cx="366712" cy="366712"/>
          </a:xfrm>
          <a:prstGeom prst="rect">
            <a:avLst/>
          </a:prstGeom>
          <a:solidFill>
            <a:srgbClr val="60606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3" name="Rectangle 7"/>
          <p:cNvSpPr>
            <a:spLocks noChangeArrowheads="1"/>
          </p:cNvSpPr>
          <p:nvPr userDrawn="1"/>
        </p:nvSpPr>
        <p:spPr bwMode="auto">
          <a:xfrm>
            <a:off x="-374650" y="2571750"/>
            <a:ext cx="366712" cy="366713"/>
          </a:xfrm>
          <a:prstGeom prst="rect">
            <a:avLst/>
          </a:prstGeom>
          <a:solidFill>
            <a:srgbClr val="82828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4" name="Rectangle 7"/>
          <p:cNvSpPr>
            <a:spLocks noChangeArrowheads="1"/>
          </p:cNvSpPr>
          <p:nvPr userDrawn="1"/>
        </p:nvSpPr>
        <p:spPr bwMode="auto">
          <a:xfrm>
            <a:off x="-374650" y="2943225"/>
            <a:ext cx="366712" cy="366713"/>
          </a:xfrm>
          <a:prstGeom prst="rect">
            <a:avLst/>
          </a:prstGeom>
          <a:solidFill>
            <a:srgbClr val="A9A9A9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5" name="Rectangle 7"/>
          <p:cNvSpPr>
            <a:spLocks noChangeArrowheads="1"/>
          </p:cNvSpPr>
          <p:nvPr userDrawn="1"/>
        </p:nvSpPr>
        <p:spPr bwMode="auto">
          <a:xfrm>
            <a:off x="-374650" y="3314700"/>
            <a:ext cx="366712" cy="366713"/>
          </a:xfrm>
          <a:prstGeom prst="rect">
            <a:avLst/>
          </a:prstGeom>
          <a:solidFill>
            <a:srgbClr val="D3D3D3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6" name="Rectangle 10"/>
          <p:cNvSpPr>
            <a:spLocks noChangeArrowheads="1"/>
          </p:cNvSpPr>
          <p:nvPr userDrawn="1"/>
        </p:nvSpPr>
        <p:spPr bwMode="auto">
          <a:xfrm>
            <a:off x="-774700" y="355600"/>
            <a:ext cx="366712" cy="366713"/>
          </a:xfrm>
          <a:prstGeom prst="rect">
            <a:avLst/>
          </a:prstGeom>
          <a:solidFill>
            <a:srgbClr val="85865F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7" name="Rectangle 10"/>
          <p:cNvSpPr>
            <a:spLocks noChangeArrowheads="1"/>
          </p:cNvSpPr>
          <p:nvPr userDrawn="1"/>
        </p:nvSpPr>
        <p:spPr bwMode="auto">
          <a:xfrm>
            <a:off x="-774700" y="715963"/>
            <a:ext cx="366712" cy="366712"/>
          </a:xfrm>
          <a:prstGeom prst="rect">
            <a:avLst/>
          </a:prstGeom>
          <a:solidFill>
            <a:srgbClr val="DDDCB4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8" name="Rectangle 10"/>
          <p:cNvSpPr>
            <a:spLocks noChangeArrowheads="1"/>
          </p:cNvSpPr>
          <p:nvPr userDrawn="1"/>
        </p:nvSpPr>
        <p:spPr bwMode="auto">
          <a:xfrm>
            <a:off x="-774700" y="1082675"/>
            <a:ext cx="366712" cy="366713"/>
          </a:xfrm>
          <a:prstGeom prst="rect">
            <a:avLst/>
          </a:prstGeom>
          <a:solidFill>
            <a:srgbClr val="EBEAD4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49" name="Rectangle 10"/>
          <p:cNvSpPr>
            <a:spLocks noChangeArrowheads="1"/>
          </p:cNvSpPr>
          <p:nvPr userDrawn="1"/>
        </p:nvSpPr>
        <p:spPr bwMode="auto">
          <a:xfrm>
            <a:off x="-774700" y="1447800"/>
            <a:ext cx="366712" cy="388938"/>
          </a:xfrm>
          <a:prstGeom prst="rect">
            <a:avLst/>
          </a:prstGeom>
          <a:solidFill>
            <a:srgbClr val="A3A86B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0" name="Rectangle 10"/>
          <p:cNvSpPr>
            <a:spLocks noChangeArrowheads="1"/>
          </p:cNvSpPr>
          <p:nvPr userDrawn="1"/>
        </p:nvSpPr>
        <p:spPr bwMode="auto">
          <a:xfrm>
            <a:off x="-774700" y="1836738"/>
            <a:ext cx="366712" cy="366712"/>
          </a:xfrm>
          <a:prstGeom prst="rect">
            <a:avLst/>
          </a:prstGeom>
          <a:solidFill>
            <a:srgbClr val="626B45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1" name="Rectangle 10"/>
          <p:cNvSpPr>
            <a:spLocks noChangeArrowheads="1"/>
          </p:cNvSpPr>
          <p:nvPr userDrawn="1"/>
        </p:nvSpPr>
        <p:spPr bwMode="auto">
          <a:xfrm>
            <a:off x="-774700" y="2203450"/>
            <a:ext cx="366712" cy="366713"/>
          </a:xfrm>
          <a:prstGeom prst="rect">
            <a:avLst/>
          </a:prstGeom>
          <a:solidFill>
            <a:srgbClr val="828B5C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2" name="Rectangle 10"/>
          <p:cNvSpPr>
            <a:spLocks noChangeArrowheads="1"/>
          </p:cNvSpPr>
          <p:nvPr userDrawn="1"/>
        </p:nvSpPr>
        <p:spPr bwMode="auto">
          <a:xfrm>
            <a:off x="-774700" y="2570163"/>
            <a:ext cx="366712" cy="366712"/>
          </a:xfrm>
          <a:prstGeom prst="rect">
            <a:avLst/>
          </a:prstGeom>
          <a:solidFill>
            <a:srgbClr val="B2B989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3" name="Rectangle 10"/>
          <p:cNvSpPr>
            <a:spLocks noChangeArrowheads="1"/>
          </p:cNvSpPr>
          <p:nvPr userDrawn="1"/>
        </p:nvSpPr>
        <p:spPr bwMode="auto">
          <a:xfrm>
            <a:off x="-774700" y="2936875"/>
            <a:ext cx="366712" cy="366713"/>
          </a:xfrm>
          <a:prstGeom prst="rect">
            <a:avLst/>
          </a:prstGeom>
          <a:solidFill>
            <a:srgbClr val="D3D7BD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4" name="Rectangle 10"/>
          <p:cNvSpPr>
            <a:spLocks noChangeArrowheads="1"/>
          </p:cNvSpPr>
          <p:nvPr userDrawn="1"/>
        </p:nvSpPr>
        <p:spPr bwMode="auto">
          <a:xfrm>
            <a:off x="-1189038" y="-22225"/>
            <a:ext cx="366713" cy="377825"/>
          </a:xfrm>
          <a:prstGeom prst="rect">
            <a:avLst/>
          </a:prstGeom>
          <a:solidFill>
            <a:srgbClr val="0066A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5" name="Rectangle 10"/>
          <p:cNvSpPr>
            <a:spLocks noChangeArrowheads="1"/>
          </p:cNvSpPr>
          <p:nvPr userDrawn="1"/>
        </p:nvSpPr>
        <p:spPr bwMode="auto">
          <a:xfrm>
            <a:off x="-1189038" y="355600"/>
            <a:ext cx="366713" cy="366713"/>
          </a:xfrm>
          <a:prstGeom prst="rect">
            <a:avLst/>
          </a:prstGeom>
          <a:solidFill>
            <a:srgbClr val="003356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6" name="Rectangle 10"/>
          <p:cNvSpPr>
            <a:spLocks noChangeArrowheads="1"/>
          </p:cNvSpPr>
          <p:nvPr userDrawn="1"/>
        </p:nvSpPr>
        <p:spPr bwMode="auto">
          <a:xfrm>
            <a:off x="-1189038" y="715963"/>
            <a:ext cx="366713" cy="366712"/>
          </a:xfrm>
          <a:prstGeom prst="rect">
            <a:avLst/>
          </a:prstGeom>
          <a:solidFill>
            <a:srgbClr val="00507C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7" name="Rectangle 10"/>
          <p:cNvSpPr>
            <a:spLocks noChangeArrowheads="1"/>
          </p:cNvSpPr>
          <p:nvPr userDrawn="1"/>
        </p:nvSpPr>
        <p:spPr bwMode="auto">
          <a:xfrm>
            <a:off x="-1189038" y="1082675"/>
            <a:ext cx="366713" cy="366713"/>
          </a:xfrm>
          <a:prstGeom prst="rect">
            <a:avLst/>
          </a:prstGeom>
          <a:solidFill>
            <a:srgbClr val="007FB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8" name="Rectangle 10"/>
          <p:cNvSpPr>
            <a:spLocks noChangeArrowheads="1"/>
          </p:cNvSpPr>
          <p:nvPr userDrawn="1"/>
        </p:nvSpPr>
        <p:spPr bwMode="auto">
          <a:xfrm>
            <a:off x="-1189038" y="1447800"/>
            <a:ext cx="366713" cy="388938"/>
          </a:xfrm>
          <a:prstGeom prst="rect">
            <a:avLst/>
          </a:prstGeom>
          <a:solidFill>
            <a:srgbClr val="8AB0D2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59" name="Rectangle 10"/>
          <p:cNvSpPr>
            <a:spLocks noChangeArrowheads="1"/>
          </p:cNvSpPr>
          <p:nvPr userDrawn="1"/>
        </p:nvSpPr>
        <p:spPr bwMode="auto">
          <a:xfrm>
            <a:off x="-1189038" y="1825625"/>
            <a:ext cx="366713" cy="373063"/>
          </a:xfrm>
          <a:prstGeom prst="rect">
            <a:avLst/>
          </a:prstGeom>
          <a:solidFill>
            <a:srgbClr val="00A3E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0" name="Rectangle 10"/>
          <p:cNvSpPr>
            <a:spLocks noChangeArrowheads="1"/>
          </p:cNvSpPr>
          <p:nvPr userDrawn="1"/>
        </p:nvSpPr>
        <p:spPr bwMode="auto">
          <a:xfrm>
            <a:off x="-1189038" y="2198688"/>
            <a:ext cx="366713" cy="373062"/>
          </a:xfrm>
          <a:prstGeom prst="rect">
            <a:avLst/>
          </a:prstGeom>
          <a:solidFill>
            <a:srgbClr val="206689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1" name="Rectangle 10"/>
          <p:cNvSpPr>
            <a:spLocks noChangeArrowheads="1"/>
          </p:cNvSpPr>
          <p:nvPr userDrawn="1"/>
        </p:nvSpPr>
        <p:spPr bwMode="auto">
          <a:xfrm>
            <a:off x="-1189038" y="2570163"/>
            <a:ext cx="366713" cy="373062"/>
          </a:xfrm>
          <a:prstGeom prst="rect">
            <a:avLst/>
          </a:prstGeom>
          <a:solidFill>
            <a:srgbClr val="2F87B6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2" name="Rectangle 10"/>
          <p:cNvSpPr>
            <a:spLocks noChangeArrowheads="1"/>
          </p:cNvSpPr>
          <p:nvPr userDrawn="1"/>
        </p:nvSpPr>
        <p:spPr bwMode="auto">
          <a:xfrm>
            <a:off x="-1189038" y="2941638"/>
            <a:ext cx="366713" cy="373062"/>
          </a:xfrm>
          <a:prstGeom prst="rect">
            <a:avLst/>
          </a:prstGeom>
          <a:solidFill>
            <a:srgbClr val="61B9E9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3" name="Rectangle 10"/>
          <p:cNvSpPr>
            <a:spLocks noChangeArrowheads="1"/>
          </p:cNvSpPr>
          <p:nvPr userDrawn="1"/>
        </p:nvSpPr>
        <p:spPr bwMode="auto">
          <a:xfrm>
            <a:off x="-1189038" y="3303588"/>
            <a:ext cx="366713" cy="373062"/>
          </a:xfrm>
          <a:prstGeom prst="rect">
            <a:avLst/>
          </a:prstGeom>
          <a:solidFill>
            <a:srgbClr val="B0DCF4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64" name="Rectangle 12"/>
          <p:cNvSpPr>
            <a:spLocks noChangeArrowheads="1"/>
          </p:cNvSpPr>
          <p:nvPr userDrawn="1"/>
        </p:nvSpPr>
        <p:spPr bwMode="auto">
          <a:xfrm>
            <a:off x="-781050" y="3676650"/>
            <a:ext cx="366712" cy="366713"/>
          </a:xfrm>
          <a:prstGeom prst="rect">
            <a:avLst/>
          </a:prstGeom>
          <a:solidFill>
            <a:srgbClr val="658446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65" name="Rectangle 12"/>
          <p:cNvSpPr>
            <a:spLocks noChangeArrowheads="1"/>
          </p:cNvSpPr>
          <p:nvPr userDrawn="1"/>
        </p:nvSpPr>
        <p:spPr bwMode="auto">
          <a:xfrm>
            <a:off x="-781050" y="4043363"/>
            <a:ext cx="366712" cy="366712"/>
          </a:xfrm>
          <a:prstGeom prst="rect">
            <a:avLst/>
          </a:prstGeom>
          <a:solidFill>
            <a:srgbClr val="7FA357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66" name="Rectangle 12"/>
          <p:cNvSpPr>
            <a:spLocks noChangeArrowheads="1"/>
          </p:cNvSpPr>
          <p:nvPr userDrawn="1"/>
        </p:nvSpPr>
        <p:spPr bwMode="auto">
          <a:xfrm>
            <a:off x="-781050" y="4410075"/>
            <a:ext cx="366712" cy="366713"/>
          </a:xfrm>
          <a:prstGeom prst="rect">
            <a:avLst/>
          </a:prstGeom>
          <a:solidFill>
            <a:srgbClr val="AED086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67" name="Rectangle 12"/>
          <p:cNvSpPr>
            <a:spLocks noChangeArrowheads="1"/>
          </p:cNvSpPr>
          <p:nvPr userDrawn="1"/>
        </p:nvSpPr>
        <p:spPr bwMode="auto">
          <a:xfrm>
            <a:off x="-781050" y="4781550"/>
            <a:ext cx="366712" cy="366713"/>
          </a:xfrm>
          <a:prstGeom prst="rect">
            <a:avLst/>
          </a:prstGeom>
          <a:solidFill>
            <a:srgbClr val="D6E8C3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68" name="Rectangle 12"/>
          <p:cNvSpPr>
            <a:spLocks noChangeArrowheads="1"/>
          </p:cNvSpPr>
          <p:nvPr userDrawn="1"/>
        </p:nvSpPr>
        <p:spPr bwMode="auto">
          <a:xfrm>
            <a:off x="-1601788" y="334963"/>
            <a:ext cx="366713" cy="366712"/>
          </a:xfrm>
          <a:prstGeom prst="rect">
            <a:avLst/>
          </a:prstGeom>
          <a:solidFill>
            <a:srgbClr val="80503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69" name="Rectangle 12"/>
          <p:cNvSpPr>
            <a:spLocks noChangeArrowheads="1"/>
          </p:cNvSpPr>
          <p:nvPr userDrawn="1"/>
        </p:nvSpPr>
        <p:spPr bwMode="auto">
          <a:xfrm>
            <a:off x="-1601788" y="701675"/>
            <a:ext cx="366713" cy="366713"/>
          </a:xfrm>
          <a:prstGeom prst="rect">
            <a:avLst/>
          </a:prstGeom>
          <a:solidFill>
            <a:srgbClr val="AC6B2F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70" name="Rectangle 12"/>
          <p:cNvSpPr>
            <a:spLocks noChangeArrowheads="1"/>
          </p:cNvSpPr>
          <p:nvPr userDrawn="1"/>
        </p:nvSpPr>
        <p:spPr bwMode="auto">
          <a:xfrm>
            <a:off x="-1601788" y="1068388"/>
            <a:ext cx="366713" cy="366712"/>
          </a:xfrm>
          <a:prstGeom prst="rect">
            <a:avLst/>
          </a:prstGeom>
          <a:solidFill>
            <a:srgbClr val="E4A063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  <p:sp>
        <p:nvSpPr>
          <p:cNvPr id="1071" name="Rectangle 12"/>
          <p:cNvSpPr>
            <a:spLocks noChangeArrowheads="1"/>
          </p:cNvSpPr>
          <p:nvPr userDrawn="1"/>
        </p:nvSpPr>
        <p:spPr bwMode="auto">
          <a:xfrm>
            <a:off x="-1601788" y="1435100"/>
            <a:ext cx="366713" cy="366713"/>
          </a:xfrm>
          <a:prstGeom prst="rect">
            <a:avLst/>
          </a:prstGeom>
          <a:solidFill>
            <a:srgbClr val="F1D0B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18669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4" r:id="rId1"/>
    <p:sldLayoutId id="2147484577" r:id="rId2"/>
    <p:sldLayoutId id="2147484578" r:id="rId3"/>
    <p:sldLayoutId id="2147484579" r:id="rId4"/>
    <p:sldLayoutId id="2147484580" r:id="rId5"/>
    <p:sldLayoutId id="2147484581" r:id="rId6"/>
    <p:sldLayoutId id="2147484582" r:id="rId7"/>
    <p:sldLayoutId id="2147484583" r:id="rId8"/>
    <p:sldLayoutId id="2147484584" r:id="rId9"/>
    <p:sldLayoutId id="2147484585" r:id="rId10"/>
    <p:sldLayoutId id="2147484595" r:id="rId11"/>
    <p:sldLayoutId id="214748459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200" kern="1200">
          <a:solidFill>
            <a:schemeClr val="tx1"/>
          </a:solidFill>
          <a:latin typeface="Verdana" pitchFamily="34" charset="0"/>
          <a:ea typeface="Arial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chemeClr val="tx1"/>
          </a:solidFill>
          <a:latin typeface="Verdana" charset="0"/>
          <a:ea typeface="Arial" charset="0"/>
          <a:cs typeface="Verdan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chemeClr val="tx1"/>
          </a:solidFill>
          <a:latin typeface="Verdana" charset="0"/>
          <a:ea typeface="Arial" charset="0"/>
          <a:cs typeface="Verdan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chemeClr val="tx1"/>
          </a:solidFill>
          <a:latin typeface="Verdana" charset="0"/>
          <a:ea typeface="Arial" charset="0"/>
          <a:cs typeface="Verdan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200">
          <a:solidFill>
            <a:schemeClr val="tx1"/>
          </a:solidFill>
          <a:latin typeface="Verdana" charset="0"/>
          <a:ea typeface="Arial" charset="0"/>
          <a:cs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1600" kern="1200">
          <a:solidFill>
            <a:schemeClr val="tx1"/>
          </a:solidFill>
          <a:latin typeface="Verdana" pitchFamily="34" charset="0"/>
          <a:ea typeface="Arial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eam.rzd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0" y="0"/>
            <a:ext cx="9144000" cy="1178719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pic>
        <p:nvPicPr>
          <p:cNvPr id="4099" name="Picture 4" descr="cover_2.png"/>
          <p:cNvPicPr>
            <a:picLocks noChangeAspect="1"/>
          </p:cNvPicPr>
          <p:nvPr/>
        </p:nvPicPr>
        <p:blipFill>
          <a:blip r:embed="rId3" cstate="email"/>
          <a:srcRect t="48518"/>
          <a:stretch>
            <a:fillRect/>
          </a:stretch>
        </p:blipFill>
        <p:spPr bwMode="auto">
          <a:xfrm>
            <a:off x="-8709" y="2486841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82722" y="1006079"/>
            <a:ext cx="1690687" cy="10346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0" y="1013222"/>
            <a:ext cx="3465513" cy="1038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73025" y="0"/>
            <a:ext cx="3498850" cy="2464594"/>
          </a:xfrm>
          <a:prstGeom prst="rect">
            <a:avLst/>
          </a:prstGeom>
          <a:solidFill>
            <a:srgbClr val="FFFFFF">
              <a:alpha val="45882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sp>
        <p:nvSpPr>
          <p:cNvPr id="4103" name="Rectangle 5"/>
          <p:cNvSpPr>
            <a:spLocks noChangeArrowheads="1"/>
          </p:cNvSpPr>
          <p:nvPr/>
        </p:nvSpPr>
        <p:spPr bwMode="auto">
          <a:xfrm>
            <a:off x="3175" y="1"/>
            <a:ext cx="9136063" cy="35456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/>
          </a:p>
        </p:txBody>
      </p:sp>
      <p:pic>
        <p:nvPicPr>
          <p:cNvPr id="4104" name="Picture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8" y="53579"/>
            <a:ext cx="3397250" cy="24645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5" name="Picture 11"/>
          <p:cNvPicPr>
            <a:picLocks noChangeAspect="1" noChangeArrowheads="1"/>
          </p:cNvPicPr>
          <p:nvPr/>
        </p:nvPicPr>
        <p:blipFill>
          <a:blip r:embed="rId7" cstate="email">
            <a:lum contrast="36000"/>
          </a:blip>
          <a:srcRect/>
          <a:stretch>
            <a:fillRect/>
          </a:stretch>
        </p:blipFill>
        <p:spPr bwMode="auto">
          <a:xfrm>
            <a:off x="5410023" y="981076"/>
            <a:ext cx="1720850" cy="10501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715963" y="2842023"/>
            <a:ext cx="6246812" cy="482203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dirty="0" smtClean="0">
              <a:latin typeface="+mn-lt"/>
            </a:endParaRPr>
          </a:p>
        </p:txBody>
      </p:sp>
      <p:sp>
        <p:nvSpPr>
          <p:cNvPr id="4107" name="Title 5"/>
          <p:cNvSpPr txBox="1">
            <a:spLocks/>
          </p:cNvSpPr>
          <p:nvPr/>
        </p:nvSpPr>
        <p:spPr bwMode="auto">
          <a:xfrm>
            <a:off x="827584" y="2499742"/>
            <a:ext cx="61206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4400"/>
            <a:r>
              <a:rPr lang="ru-RU" sz="1400" b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Профориентационная</a:t>
            </a:r>
            <a:r>
              <a:rPr lang="ru-RU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деятельность в ОАО «РЖД» </a:t>
            </a:r>
            <a:endParaRPr lang="ru-RU" sz="1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Subtitle 6"/>
          <p:cNvSpPr txBox="1">
            <a:spLocks/>
          </p:cNvSpPr>
          <p:nvPr/>
        </p:nvSpPr>
        <p:spPr>
          <a:xfrm>
            <a:off x="898526" y="3437335"/>
            <a:ext cx="5514975" cy="84891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Char char="•"/>
              <a:defRPr/>
            </a:pPr>
            <a:endParaRPr lang="en-US" sz="3200" kern="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26" name="Title 5"/>
          <p:cNvSpPr txBox="1">
            <a:spLocks/>
          </p:cNvSpPr>
          <p:nvPr/>
        </p:nvSpPr>
        <p:spPr>
          <a:xfrm>
            <a:off x="539552" y="4712494"/>
            <a:ext cx="5851461" cy="266700"/>
          </a:xfrm>
          <a:prstGeom prst="rect">
            <a:avLst/>
          </a:prstGeom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sz="1400" kern="0" dirty="0">
              <a:solidFill>
                <a:srgbClr val="000000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4111" name="Picture 1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59547" y="1059656"/>
            <a:ext cx="1875744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5"/>
          <p:cNvSpPr txBox="1">
            <a:spLocks/>
          </p:cNvSpPr>
          <p:nvPr/>
        </p:nvSpPr>
        <p:spPr bwMode="auto">
          <a:xfrm>
            <a:off x="539553" y="3659980"/>
            <a:ext cx="5848548" cy="92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sz="16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9" name="Picture 4" descr="C:\Documents and Settings\BPPK-9\Рабочий стол\RGDorog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42139" y="4589417"/>
            <a:ext cx="988047" cy="44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0243" name="Shape 75"/>
          <p:cNvSpPr>
            <a:spLocks noChangeArrowheads="1"/>
          </p:cNvSpPr>
          <p:nvPr/>
        </p:nvSpPr>
        <p:spPr bwMode="auto">
          <a:xfrm>
            <a:off x="323528" y="123478"/>
            <a:ext cx="6192688" cy="46166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Направления </a:t>
            </a:r>
            <a:r>
              <a:rPr lang="ru-RU" altLang="ru-RU" sz="1200" b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профориентационной</a:t>
            </a:r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деятельности</a:t>
            </a:r>
            <a:b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Восточно-Сибирской железной дороги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9512" y="771550"/>
            <a:ext cx="8784976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158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 smtClean="0">
                <a:solidFill>
                  <a:schemeClr val="tx1"/>
                </a:solidFill>
                <a:latin typeface="Verdana" pitchFamily="34" charset="0"/>
              </a:rPr>
              <a:t>Ежегодно порядка 500 школьников 12-17 лет вовлечены в </a:t>
            </a:r>
            <a:r>
              <a:rPr lang="ru-RU" sz="1200" b="1" kern="0" dirty="0" err="1" smtClean="0">
                <a:solidFill>
                  <a:schemeClr val="tx1"/>
                </a:solidFill>
                <a:latin typeface="Verdana" pitchFamily="34" charset="0"/>
              </a:rPr>
              <a:t>профориентационную</a:t>
            </a:r>
            <a:r>
              <a:rPr lang="ru-RU" sz="1200" b="1" kern="0" dirty="0" smtClean="0">
                <a:solidFill>
                  <a:schemeClr val="tx1"/>
                </a:solidFill>
                <a:latin typeface="Verdana" pitchFamily="34" charset="0"/>
              </a:rPr>
              <a:t> работу ВСЖД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1347614"/>
            <a:ext cx="2880320" cy="1584176"/>
          </a:xfrm>
          <a:prstGeom prst="roundRect">
            <a:avLst>
              <a:gd name="adj" fmla="val 0"/>
            </a:avLst>
          </a:prstGeom>
          <a:solidFill>
            <a:srgbClr val="0066A1"/>
          </a:solidFill>
          <a:ln w="9525" cap="flat" cmpd="sng">
            <a:solidFill>
              <a:schemeClr val="accent1"/>
            </a:solidFill>
            <a:prstDash val="solid"/>
            <a:round/>
            <a:headEnd/>
            <a:tailEnd/>
          </a:ln>
          <a:effectLst>
            <a:outerShdw dist="23000" dir="5400000" algn="ctr" rotWithShape="0">
              <a:srgbClr val="808080">
                <a:alpha val="34998"/>
              </a:srgbClr>
            </a:outerShdw>
          </a:effectLst>
        </p:spPr>
        <p:txBody>
          <a:bodyPr lIns="72240" tIns="72240" rIns="72240" bIns="72240" anchor="t"/>
          <a:lstStyle/>
          <a:p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Подготовка к сдачи ЕГЭ:</a:t>
            </a:r>
          </a:p>
          <a:p>
            <a:pPr>
              <a:lnSpc>
                <a:spcPts val="1800"/>
              </a:lnSpc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1. Совместно с </a:t>
            </a:r>
            <a:r>
              <a:rPr lang="ru-RU" sz="1200" b="1" kern="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ИрГУПС</a:t>
            </a: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2. Физика, математика;</a:t>
            </a:r>
          </a:p>
          <a:p>
            <a:pPr>
              <a:lnSpc>
                <a:spcPts val="1800"/>
              </a:lnSpc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+mn-cs"/>
              </a:rPr>
              <a:t>3. Отсутствие требований к обучающемуся.</a:t>
            </a:r>
          </a:p>
          <a:p>
            <a:endParaRPr lang="ru-RU" sz="1000" b="1" kern="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ru-RU" sz="1000" b="1" kern="0" dirty="0" smtClean="0">
              <a:latin typeface="Verdana" pitchFamily="34" charset="0"/>
            </a:endParaRPr>
          </a:p>
          <a:p>
            <a:endParaRPr lang="ru-RU" sz="1000" b="1" kern="0" dirty="0" smtClean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endParaRPr lang="ru-RU" sz="1000" b="1" kern="0" dirty="0" smtClean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endParaRPr lang="ru-RU" sz="1000" b="1" kern="0" dirty="0" smtClean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143240" y="3143254"/>
            <a:ext cx="3214710" cy="157163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00" b="1" kern="0" dirty="0" err="1" smtClean="0">
                <a:solidFill>
                  <a:schemeClr val="bg1"/>
                </a:solidFill>
                <a:latin typeface="Verdana" pitchFamily="34" charset="0"/>
              </a:rPr>
              <a:t>Профориентационные</a:t>
            </a: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</a:rPr>
              <a:t> мероприятия: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</a:rPr>
              <a:t>Большая перемена;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</a:rPr>
              <a:t>Артек, Океан (тематические смены);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</a:rPr>
              <a:t>Транспорт будущего;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200" b="1" kern="0" dirty="0" smtClean="0">
                <a:solidFill>
                  <a:schemeClr val="bg1"/>
                </a:solidFill>
                <a:latin typeface="Verdana" pitchFamily="34" charset="0"/>
              </a:rPr>
              <a:t>Проектные сессии (ОУ ВСЖД).</a:t>
            </a:r>
          </a:p>
          <a:p>
            <a:pPr marL="228600" indent="-228600">
              <a:buAutoNum type="arabicPeriod"/>
            </a:pPr>
            <a:endParaRPr lang="ru-RU" sz="1000" b="1" kern="0" dirty="0" smtClean="0">
              <a:solidFill>
                <a:schemeClr val="bg1"/>
              </a:solidFill>
              <a:latin typeface="Verdana" pitchFamily="34" charset="0"/>
            </a:endParaRPr>
          </a:p>
          <a:p>
            <a:endParaRPr lang="ru-RU" sz="8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85802" y="2715766"/>
            <a:ext cx="4732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</a:rPr>
              <a:t>1193</a:t>
            </a: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53718" y="2211710"/>
            <a:ext cx="401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</a:rPr>
              <a:t>549</a:t>
            </a: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3" name="Диаграмма 22"/>
          <p:cNvGraphicFramePr/>
          <p:nvPr/>
        </p:nvGraphicFramePr>
        <p:xfrm>
          <a:off x="3143241" y="1285866"/>
          <a:ext cx="2940928" cy="1717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286248" y="1928808"/>
            <a:ext cx="754374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200" b="1" dirty="0" smtClean="0">
                <a:ln>
                  <a:solidFill>
                    <a:schemeClr val="tx1"/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500</a:t>
            </a:r>
            <a:br>
              <a:rPr lang="ru-RU" sz="1200" b="1" dirty="0" smtClean="0">
                <a:ln>
                  <a:solidFill>
                    <a:schemeClr val="tx1"/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200" b="1" dirty="0" smtClean="0">
                <a:ln>
                  <a:solidFill>
                    <a:schemeClr val="tx1"/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чел.</a:t>
            </a:r>
            <a:endParaRPr lang="ru-RU" sz="1200" b="1" dirty="0">
              <a:ln>
                <a:solidFill>
                  <a:schemeClr val="tx1"/>
                </a:solidFill>
              </a:ln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29322" y="1357304"/>
            <a:ext cx="2951438" cy="1584176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0"/>
              </a:spcAft>
            </a:pPr>
            <a:r>
              <a:rPr lang="ru-RU" sz="1200" b="1" kern="0" dirty="0" err="1" smtClean="0">
                <a:solidFill>
                  <a:schemeClr val="tx2"/>
                </a:solidFill>
                <a:latin typeface="Verdana" pitchFamily="34" charset="0"/>
              </a:rPr>
              <a:t>Профориентационные</a:t>
            </a: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 площадки:</a:t>
            </a:r>
          </a:p>
          <a:p>
            <a:pPr marL="228600" indent="-228600">
              <a:spcAft>
                <a:spcPts val="600"/>
              </a:spcAft>
              <a:buAutoNum type="arabicPeriod"/>
            </a:pP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ОУ ОАО «РЖД» и опорные школы (муниципалитет).</a:t>
            </a:r>
          </a:p>
          <a:p>
            <a:pPr marL="228600" indent="-228600">
              <a:spcAft>
                <a:spcPts val="600"/>
              </a:spcAft>
              <a:buAutoNum type="arabicPeriod"/>
            </a:pP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Детская железная дорога;</a:t>
            </a:r>
          </a:p>
          <a:p>
            <a:pPr marL="228600" indent="-228600">
              <a:spcAft>
                <a:spcPts val="600"/>
              </a:spcAft>
              <a:buAutoNum type="arabicPeriod"/>
            </a:pP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ДТ «</a:t>
            </a:r>
            <a:r>
              <a:rPr lang="ru-RU" sz="1200" b="1" kern="0" dirty="0" err="1" smtClean="0">
                <a:solidFill>
                  <a:schemeClr val="tx2"/>
                </a:solidFill>
                <a:latin typeface="Verdana" pitchFamily="34" charset="0"/>
              </a:rPr>
              <a:t>Кванториум</a:t>
            </a: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 РЖД»;</a:t>
            </a:r>
          </a:p>
          <a:p>
            <a:pPr marL="228600" indent="-228600">
              <a:spcAft>
                <a:spcPts val="600"/>
              </a:spcAft>
              <a:buAutoNum type="arabicPeriod"/>
            </a:pP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МТА (</a:t>
            </a:r>
            <a:r>
              <a:rPr lang="ru-RU" sz="1200" b="1" kern="0" dirty="0" err="1" smtClean="0">
                <a:solidFill>
                  <a:schemeClr val="tx2"/>
                </a:solidFill>
                <a:latin typeface="Verdana" pitchFamily="34" charset="0"/>
              </a:rPr>
              <a:t>Иргупс</a:t>
            </a:r>
            <a:r>
              <a:rPr lang="ru-RU" sz="1200" b="1" kern="0" dirty="0" smtClean="0">
                <a:solidFill>
                  <a:schemeClr val="tx2"/>
                </a:solidFill>
                <a:latin typeface="Verdana" pitchFamily="34" charset="0"/>
              </a:rPr>
              <a:t>);</a:t>
            </a:r>
          </a:p>
          <a:p>
            <a:pPr marL="228600" indent="-228600">
              <a:spcAft>
                <a:spcPts val="600"/>
              </a:spcAft>
            </a:pPr>
            <a:endParaRPr lang="ru-RU" sz="1050" b="1" kern="0" dirty="0" smtClean="0">
              <a:solidFill>
                <a:schemeClr val="tx1"/>
              </a:solidFill>
              <a:latin typeface="Verdana" pitchFamily="34" charset="0"/>
            </a:endParaRPr>
          </a:p>
          <a:p>
            <a:endParaRPr lang="ru-RU" sz="900" b="1" kern="0" dirty="0" smtClean="0">
              <a:latin typeface="Verdana" pitchFamily="34" charset="0"/>
            </a:endParaRPr>
          </a:p>
          <a:p>
            <a:endParaRPr lang="ru-RU" sz="900" b="1" kern="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</a:endParaRPr>
          </a:p>
          <a:p>
            <a:endParaRPr lang="ru-RU" sz="900" b="1" kern="0" dirty="0" smtClean="0">
              <a:solidFill>
                <a:schemeClr val="tx1"/>
              </a:solidFill>
              <a:latin typeface="Verdana" pitchFamily="34" charset="0"/>
            </a:endParaRPr>
          </a:p>
          <a:p>
            <a:endParaRPr lang="ru-RU" sz="900" b="1" kern="0" dirty="0" smtClean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99592" y="1131590"/>
            <a:ext cx="77768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kern="0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+mn-cs"/>
            </a:endParaRPr>
          </a:p>
          <a:p>
            <a:endParaRPr lang="ru-RU" sz="1200" b="1" kern="0" dirty="0">
              <a:solidFill>
                <a:schemeClr val="accent2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3" y="4155926"/>
            <a:ext cx="870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kern="0" dirty="0">
              <a:solidFill>
                <a:schemeClr val="accent6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491631"/>
            <a:ext cx="41764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СПЕЦИАЛИТЕТ (5 ЛЕТ)</a:t>
            </a:r>
          </a:p>
          <a:p>
            <a:endParaRPr lang="ru-RU" sz="16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ПОДВИЖНОЙ СОСТАВ ЖЕЛЕЗНЫХ ДОРОГ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Грузовые вагоны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Электрический транспорт</a:t>
            </a:r>
          </a:p>
          <a:p>
            <a:pPr>
              <a:buNone/>
            </a:pPr>
            <a:endParaRPr lang="ru-RU" sz="16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endParaRPr lang="ru-RU" sz="16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ЭКСПЛУАТАЦИЯ ЖЕЛЕЗНЫХ ДОРОГ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Магистральный транспорт</a:t>
            </a:r>
          </a:p>
          <a:p>
            <a:r>
              <a:rPr lang="ru-RU" sz="16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Грузовая и коммерческая работа</a:t>
            </a:r>
            <a:endParaRPr lang="ru-RU" sz="1600" dirty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771550"/>
            <a:ext cx="4425071" cy="715581"/>
          </a:xfrm>
          <a:prstGeom prst="rect">
            <a:avLst/>
          </a:prstGeom>
          <a:solidFill>
            <a:schemeClr val="accent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1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РЕГИОНАЛЬНЫЕ ДИРЕКЦИИ</a:t>
            </a:r>
          </a:p>
          <a:p>
            <a:r>
              <a:rPr lang="ru-RU" sz="21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ЗАКЛЮЧАЮЩИЕ ДОГОВОР</a:t>
            </a:r>
            <a:endParaRPr lang="ru-RU" sz="21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7984" y="1563638"/>
            <a:ext cx="4536504" cy="321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5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Восточно-Сибирская</a:t>
            </a:r>
            <a:r>
              <a:rPr lang="ru-RU" sz="15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дирекция инфраструктуры   </a:t>
            </a:r>
            <a:r>
              <a:rPr lang="ru-RU" sz="1500" dirty="0" smtClean="0">
                <a:solidFill>
                  <a:schemeClr val="tx2"/>
                </a:solidFill>
              </a:rPr>
              <a:t>Начальник сектора развития и обучения персонала Серик Елена Сергеевна, 8 (3952) 64-53-06 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5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Восточно-Сибирская</a:t>
            </a:r>
            <a:r>
              <a:rPr lang="ru-RU" sz="15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дирекция тяги </a:t>
            </a:r>
            <a:r>
              <a:rPr lang="ru-RU" sz="1500" dirty="0" smtClean="0">
                <a:solidFill>
                  <a:schemeClr val="tx2"/>
                </a:solidFill>
              </a:rPr>
              <a:t>Ведущий инженер по подготовке кадров Татаринцева Екатерина Сергеевна,               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1500" dirty="0" smtClean="0">
                <a:solidFill>
                  <a:schemeClr val="tx2"/>
                </a:solidFill>
              </a:rPr>
              <a:t>    8 (3952) 63-97-22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5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Восточно-Сибирская</a:t>
            </a:r>
            <a:r>
              <a:rPr lang="ru-RU" sz="15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дирекция управления движением   </a:t>
            </a:r>
            <a:r>
              <a:rPr lang="ru-RU" sz="1500" dirty="0" smtClean="0">
                <a:solidFill>
                  <a:schemeClr val="tx2"/>
                </a:solidFill>
              </a:rPr>
              <a:t>Ведущий инженер по подготовке кадров Рыбушкина Оксана Владимировна,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1500" dirty="0" smtClean="0">
                <a:solidFill>
                  <a:schemeClr val="tx2"/>
                </a:solidFill>
              </a:rPr>
              <a:t>    8 (3952) 64-57-95</a:t>
            </a:r>
            <a:endParaRPr lang="ru-RU" sz="1600" dirty="0" smtClean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Shape 75"/>
          <p:cNvSpPr>
            <a:spLocks noChangeArrowheads="1"/>
          </p:cNvSpPr>
          <p:nvPr/>
        </p:nvSpPr>
        <p:spPr bwMode="auto">
          <a:xfrm>
            <a:off x="899592" y="51470"/>
            <a:ext cx="5616624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Контакты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179512" y="771550"/>
            <a:ext cx="4178174" cy="720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  <a:t/>
            </a:r>
            <a:br>
              <a:rPr kumimoji="1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</a:br>
            <a:r>
              <a:rPr kumimoji="1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  <a:t>СПЕЦИАЛЬНОСТИ </a:t>
            </a:r>
            <a:br>
              <a:rPr kumimoji="1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</a:br>
            <a:r>
              <a:rPr kumimoji="1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  <a:t>ЦЕЛЕВОЙ ПОДГОТОВКИ</a:t>
            </a:r>
            <a:r>
              <a:rPr kumimoji="1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  <a:t/>
            </a:r>
            <a:br>
              <a:rPr kumimoji="1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Arial" charset="0"/>
                <a:cs typeface="Verdana" pitchFamily="34" charset="0"/>
              </a:rPr>
            </a:br>
            <a:endParaRPr kumimoji="1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Arial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99592" y="1131590"/>
            <a:ext cx="77768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kern="0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  <a:ea typeface="Verdana" pitchFamily="34" charset="0"/>
              <a:cs typeface="+mn-cs"/>
            </a:endParaRPr>
          </a:p>
          <a:p>
            <a:endParaRPr lang="ru-RU" sz="1200" b="1" kern="0" dirty="0">
              <a:solidFill>
                <a:schemeClr val="accent2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3" y="4155926"/>
            <a:ext cx="870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kern="0" dirty="0">
              <a:solidFill>
                <a:schemeClr val="accent6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563638"/>
            <a:ext cx="43204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СПЕЦИАЛИТЕТ (5 ЛЕТ)</a:t>
            </a:r>
          </a:p>
          <a:p>
            <a:pPr>
              <a:buNone/>
            </a:pPr>
            <a:endParaRPr lang="ru-RU" sz="1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СИСТЕМЫ ОБЕСПЕЧЕНИЯ ДВИЖЕНИЯ ПОЕЗДОВ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Автоматика, телемеханика на ж.д. транспорте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Электроснабжение железных дорог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Телекоммуникационное системы и сети ж.д.  транспорта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Радиотехнические системы на ж.д. транспорте</a:t>
            </a:r>
          </a:p>
          <a:p>
            <a:endParaRPr lang="ru-RU" sz="13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СТРОИТЕЛЬСТВО ЖЕЛЕЗНЫХ ДОРОГ, МОСТОВ И ТРАНСПОРТНЫХ ТОННЕЛЕЙ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Строительство магистральных железных дорог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Управление техническим состоянием ж.д. пути</a:t>
            </a:r>
          </a:p>
          <a:p>
            <a:r>
              <a:rPr lang="ru-RU" sz="13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Мосты</a:t>
            </a:r>
            <a:endParaRPr lang="ru-RU" sz="1300" dirty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771550"/>
            <a:ext cx="4425071" cy="715581"/>
          </a:xfrm>
          <a:prstGeom prst="rect">
            <a:avLst/>
          </a:prstGeom>
          <a:solidFill>
            <a:schemeClr val="accent1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21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РЕГИОНАЛЬНЫЕ ДИРЕКЦИИ</a:t>
            </a:r>
          </a:p>
          <a:p>
            <a:r>
              <a:rPr lang="ru-RU" sz="21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ЗАКЛЮЧАЮЩИЕ ДОГОВОР</a:t>
            </a:r>
            <a:endParaRPr lang="ru-RU" sz="21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7984" y="1563638"/>
            <a:ext cx="4536504" cy="343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4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Восточно-Сибирская</a:t>
            </a:r>
            <a:r>
              <a:rPr lang="ru-RU" sz="14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дирекция инфраструктуры </a:t>
            </a:r>
            <a:r>
              <a:rPr lang="ru-RU" sz="1400" dirty="0" smtClean="0">
                <a:solidFill>
                  <a:schemeClr val="tx2"/>
                </a:solidFill>
              </a:rPr>
              <a:t>Начальник сектора развития и обучения персонала Серик Елена Сергеевна,                  8 (3952) 64-53-06 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4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Восточно-Сибирская</a:t>
            </a:r>
            <a:r>
              <a:rPr lang="ru-RU" sz="14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дирекция по </a:t>
            </a:r>
            <a:r>
              <a:rPr lang="ru-RU" sz="1400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электрообеспечению</a:t>
            </a:r>
            <a:r>
              <a:rPr lang="ru-RU" sz="14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Ведущий инженер по подготовке кадров Ачапина Марина Олеговна,                                           8 (3952) 64-11-91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Иркутская дирекция связи </a:t>
            </a:r>
            <a:r>
              <a:rPr lang="ru-RU" sz="1400" dirty="0" smtClean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rPr>
              <a:t>Ведущий инженер по подготовке кадров Идрисова Елена Александровна,    8 (3952) 64-59-56, 64-46-11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§"/>
              <a:defRPr/>
            </a:pPr>
            <a:r>
              <a:rPr lang="ru-RU" sz="14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Восточно-Сибирская</a:t>
            </a:r>
            <a:r>
              <a:rPr lang="ru-RU" sz="14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дирекция по ремонту пути </a:t>
            </a:r>
            <a:r>
              <a:rPr lang="ru-RU" sz="1400" dirty="0" smtClean="0">
                <a:solidFill>
                  <a:schemeClr val="tx2"/>
                </a:solidFill>
                <a:latin typeface="+mj-lt"/>
                <a:ea typeface="Verdana" pitchFamily="34" charset="0"/>
                <a:cs typeface="Verdana" pitchFamily="34" charset="0"/>
              </a:rPr>
              <a:t>Инженер по подготовке кадров Булина Лидия Павловна, 8(3952) 64-57-60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defRPr/>
            </a:pPr>
            <a:endParaRPr lang="ru-RU" sz="1600" dirty="0" smtClean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79512" y="771550"/>
            <a:ext cx="4079667" cy="72007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2"/>
                </a:solidFill>
              </a:rPr>
              <a:t>СПЕЦИАЛЬНОСТИ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ЦЕЛЕВОЙ ПОДГОТОВКИ</a:t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9" name="Shape 75"/>
          <p:cNvSpPr>
            <a:spLocks noChangeArrowheads="1"/>
          </p:cNvSpPr>
          <p:nvPr/>
        </p:nvSpPr>
        <p:spPr bwMode="auto">
          <a:xfrm>
            <a:off x="899592" y="51470"/>
            <a:ext cx="5616624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Контакты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6" name="Shape 75"/>
          <p:cNvSpPr>
            <a:spLocks noChangeArrowheads="1"/>
          </p:cNvSpPr>
          <p:nvPr/>
        </p:nvSpPr>
        <p:spPr bwMode="auto">
          <a:xfrm>
            <a:off x="899592" y="51470"/>
            <a:ext cx="5616624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Меры социальной поддержки студента-</a:t>
            </a:r>
            <a:r>
              <a:rPr lang="ru-RU" altLang="ru-RU" sz="1200" b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целевикам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843558"/>
            <a:ext cx="3096344" cy="38164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Стипендии ОАО «РЖД»</a:t>
            </a:r>
          </a:p>
          <a:p>
            <a:pPr algn="ctr"/>
            <a:r>
              <a:rPr lang="ru-RU" sz="9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(распоряжение ОАО «РЖД» </a:t>
            </a:r>
            <a:br>
              <a:rPr lang="ru-RU" sz="9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</a:br>
            <a:r>
              <a:rPr lang="ru-RU" sz="9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от 11 ноября 2019 г. №2486/</a:t>
            </a:r>
            <a:r>
              <a:rPr lang="ru-RU" sz="9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р</a:t>
            </a:r>
            <a:r>
              <a:rPr lang="ru-RU" sz="9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в ред. от  28 января 2021 г. № 169/</a:t>
            </a:r>
            <a:r>
              <a:rPr lang="ru-RU" sz="900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р</a:t>
            </a:r>
            <a:r>
              <a:rPr lang="ru-RU" sz="9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)</a:t>
            </a:r>
          </a:p>
          <a:p>
            <a:pPr algn="ctr"/>
            <a:endParaRPr lang="ru-RU" sz="10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1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Стипендия генерального директора – председателя правления ОАО «РЖД»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10,0 тыс. 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(в месяц) – 1 аспиранту 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6,0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7 студентам ВО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4,5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4 студентам СПО</a:t>
            </a:r>
          </a:p>
          <a:p>
            <a:endParaRPr lang="ru-RU" sz="10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1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Стипендия начальника железной дороги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3,0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5 студентам ВО 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2,3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9 студентам СПО</a:t>
            </a:r>
          </a:p>
          <a:p>
            <a:pPr algn="ctr"/>
            <a:endParaRPr lang="ru-RU" sz="10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1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Стипендия имени выдающихся работников железнодорожного транспорта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4,0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3 студентам ВО </a:t>
            </a:r>
          </a:p>
          <a:p>
            <a:r>
              <a:rPr lang="ru-RU" sz="11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3,0 тыс.руб. </a:t>
            </a:r>
            <a:r>
              <a:rPr lang="ru-RU" sz="11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1 студенту СПО</a:t>
            </a:r>
            <a:endParaRPr lang="ru-RU" sz="11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</a:t>
            </a:r>
          </a:p>
          <a:p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843558"/>
            <a:ext cx="3024336" cy="38164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Грант на разработку выпускных квалификационных работ по темам, определяемым ОАО «РЖД»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(распоряжение ОАО «РЖД»</a:t>
            </a:r>
            <a:b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</a:b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от 13 апреля 2020 г. № 834р)</a:t>
            </a:r>
          </a:p>
          <a:p>
            <a:endParaRPr lang="ru-RU" sz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9 грантов 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студентам ВО</a:t>
            </a:r>
          </a:p>
          <a:p>
            <a:r>
              <a:rPr lang="ru-RU" sz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3 гранта 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студентам СПО </a:t>
            </a:r>
          </a:p>
          <a:p>
            <a:endParaRPr lang="ru-RU" sz="12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Денежные выплаты студенту:</a:t>
            </a:r>
          </a:p>
          <a:p>
            <a:r>
              <a:rPr lang="ru-RU" sz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20,0 тыс. руб. 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(по 5,0 тыс.руб. в течении 4 месяцев) – для подготовки проекта;</a:t>
            </a:r>
          </a:p>
          <a:p>
            <a:r>
              <a:rPr lang="ru-RU" sz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50,0 тыс.руб./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30,0 тыс.руб.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– в случае защиты проекта на «отлично» - ВО / СПО</a:t>
            </a:r>
          </a:p>
          <a:p>
            <a:endParaRPr lang="ru-RU" sz="1200" u="sng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sz="1200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Обязательное условие </a:t>
            </a:r>
            <a:r>
              <a:rPr lang="ru-RU" sz="12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– трудоустройство в ОАО «РЖД» и внедрение гранта в производство</a:t>
            </a:r>
            <a:endParaRPr lang="ru-RU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931790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7" y="915566"/>
            <a:ext cx="2448272" cy="169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3"/>
          </p:nvPr>
        </p:nvGraphicFramePr>
        <p:xfrm>
          <a:off x="244474" y="842963"/>
          <a:ext cx="8720013" cy="3960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001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Отдельный конкурс при поступлении на целевые места (на программы высшего образования)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Дополнительные занятия в рамках оказания дополнительных образовательных услуг, оказываемые </a:t>
                      </a:r>
                      <a:r>
                        <a:rPr lang="ru-RU" sz="14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студенту-целевику</a:t>
                      </a:r>
                      <a:r>
                        <a:rPr lang="ru-RU" sz="1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по согласованию с филиалом сверх требований, предусмотренных федеральными государственными образовательными стандартами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8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Ежемесячные стипендии ОАО «РЖД» и начальника дороги для успешно</a:t>
                      </a:r>
                      <a:r>
                        <a:rPr lang="ru-RU" sz="1400" b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обучающихся студентов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Возмещение компанией стоимости медицинского осмотра в учреждениях здравоохранения ОАО «РЖД» (до 1 марта</a:t>
                      </a:r>
                      <a:r>
                        <a:rPr lang="ru-RU" sz="14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года следующего за поступлением)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Получение рабочих профессий за счет средств компании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Прохождение </a:t>
                      </a:r>
                      <a:r>
                        <a:rPr lang="ru-RU" sz="1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производственной практики на оплачиваемом рабочем месте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Участие в молодежных мероприятиях, проводимых ОАО «РЖД»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Гарантированное </a:t>
                      </a:r>
                      <a:r>
                        <a:rPr lang="ru-RU" sz="14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трудоустройство на предприятия ОАО «РЖД» после окончания обучения</a:t>
                      </a:r>
                      <a:endParaRPr lang="ru-RU" sz="14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Получение корпоративной</a:t>
                      </a:r>
                      <a:r>
                        <a:rPr lang="ru-RU" sz="14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поддержки для улучшений жилищных условий на льготных условиях по программе для молодых специалистов ОАО «РЖД» 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Shape 75"/>
          <p:cNvSpPr>
            <a:spLocks noChangeArrowheads="1"/>
          </p:cNvSpPr>
          <p:nvPr/>
        </p:nvSpPr>
        <p:spPr bwMode="auto">
          <a:xfrm>
            <a:off x="899592" y="51470"/>
            <a:ext cx="5616624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Преимущества целевого обучения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513" y="4155926"/>
            <a:ext cx="870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kern="0" dirty="0">
              <a:solidFill>
                <a:schemeClr val="accent6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7" name="Shape 75"/>
          <p:cNvSpPr>
            <a:spLocks noChangeArrowheads="1"/>
          </p:cNvSpPr>
          <p:nvPr/>
        </p:nvSpPr>
        <p:spPr bwMode="auto">
          <a:xfrm>
            <a:off x="611560" y="123478"/>
            <a:ext cx="6057056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Как стать </a:t>
            </a:r>
            <a:r>
              <a:rPr lang="ru-RU" altLang="ru-RU" sz="1200" b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целевиком</a:t>
            </a:r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ОАО «РЖД»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843558"/>
            <a:ext cx="8640960" cy="290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выбрать </a:t>
            </a:r>
            <a:r>
              <a:rPr lang="ru-RU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железнодорожную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специальность;</a:t>
            </a:r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0" indent="-1778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подать заявку на Карьерном портале ОАО «РЖД»</a:t>
            </a:r>
            <a:r>
              <a:rPr lang="en-US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team.rzd.ru</a:t>
            </a:r>
            <a:r>
              <a:rPr lang="ru-RU" sz="20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  <a:endParaRPr lang="ru-RU" sz="2000" i="1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0" lvl="0" indent="-1778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ИЛИ обратиться в соответствующую специальности региональную дирекцию с заявлением на заключение договора о целевом 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обучении;</a:t>
            </a:r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0" lvl="0" indent="-1778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пройти специальную медицинскую комиссию в учреждениях здравоохранения «</a:t>
            </a:r>
            <a:r>
              <a:rPr lang="ru-RU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РЖД-Медицина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»;</a:t>
            </a:r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0" lvl="0" indent="-1778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</a:pP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сдать ЕГЭ и получить проходной балл не ниже минимального по 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необходимым предметам.</a:t>
            </a:r>
            <a:endParaRPr lang="ru-RU" dirty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0243" name="Shape 75"/>
          <p:cNvSpPr>
            <a:spLocks noChangeArrowheads="1"/>
          </p:cNvSpPr>
          <p:nvPr/>
        </p:nvSpPr>
        <p:spPr bwMode="auto">
          <a:xfrm>
            <a:off x="642910" y="142858"/>
            <a:ext cx="6192688" cy="30777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Преимущества работы в ОАО «РЖД»</a:t>
            </a:r>
            <a:endParaRPr lang="ru-RU" altLang="ru-RU" sz="1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85802" y="2715766"/>
            <a:ext cx="4732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</a:rPr>
              <a:t>1193</a:t>
            </a: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53718" y="2211710"/>
            <a:ext cx="4010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</a:rPr>
              <a:t>549</a:t>
            </a: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785786" y="771550"/>
          <a:ext cx="8178702" cy="3800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513" y="4155926"/>
            <a:ext cx="8708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kern="0" dirty="0">
              <a:solidFill>
                <a:schemeClr val="accent6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7" name="Shape 75"/>
          <p:cNvSpPr>
            <a:spLocks noChangeArrowheads="1"/>
          </p:cNvSpPr>
          <p:nvPr/>
        </p:nvSpPr>
        <p:spPr bwMode="auto">
          <a:xfrm>
            <a:off x="611560" y="123478"/>
            <a:ext cx="6057056" cy="27699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45719" rIns="45719">
            <a:spAutoFit/>
          </a:bodyPr>
          <a:lstStyle/>
          <a:p>
            <a:pPr eaLnBrk="0" hangingPunct="0"/>
            <a:r>
              <a:rPr lang="ru-RU" altLang="ru-RU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ВСЖД на связи</a:t>
            </a:r>
            <a:endParaRPr lang="ru-RU" altLang="ru-RU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059582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Сектор образовательных учреждений службы управления персоналом </a:t>
            </a:r>
            <a:r>
              <a:rPr lang="ru-RU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Восточно-Сибирской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железной дороги – филиала ОАО «РЖД»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Начальник сектора Истомина Елена Юрьевна</a:t>
            </a:r>
          </a:p>
          <a:p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8 (3952) 64-50-82, </a:t>
            </a:r>
            <a:r>
              <a:rPr lang="ru-RU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моб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. +79500659657</a:t>
            </a:r>
          </a:p>
          <a:p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Сектор развития и обучения персонала службы управления персоналом </a:t>
            </a:r>
            <a:r>
              <a:rPr lang="ru-RU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Восточно-Сибирской</a:t>
            </a:r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 железной дороги – филиала ОАО «РЖД»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Начальник сектора Чиркина Татьяна Николаевна</a:t>
            </a:r>
          </a:p>
          <a:p>
            <a:r>
              <a:rPr lang="ru-RU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8 (3952) 64-44-49</a:t>
            </a:r>
          </a:p>
          <a:p>
            <a:endParaRPr lang="ru-RU" dirty="0" smtClean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3"/>
          </p:nvPr>
        </p:nvSpPr>
        <p:spPr>
          <a:xfrm>
            <a:off x="2627783" y="1635646"/>
            <a:ext cx="6264697" cy="3014824"/>
          </a:xfrm>
        </p:spPr>
        <p:txBody>
          <a:bodyPr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ТВОЙ ПУТЬ В РЖД </a:t>
            </a: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НАЧИНАЕТСЯ ЗДЕСЬ </a:t>
            </a:r>
            <a:r>
              <a:rPr kumimoji="0" lang="ru-RU" sz="3200" dirty="0" smtClean="0">
                <a:latin typeface="RussianRail G Pro" pitchFamily="34" charset="-52"/>
                <a:ea typeface="Calibri" pitchFamily="34" charset="0"/>
                <a:cs typeface="Times New Roman" pitchFamily="18" charset="0"/>
                <a:hlinkClick r:id="rId2"/>
              </a:rPr>
              <a:t>https://team.rzd.ru</a:t>
            </a:r>
            <a:endParaRPr kumimoji="0" lang="ru-RU" sz="4000" dirty="0" smtClean="0">
              <a:latin typeface="RussianRail G Pro" pitchFamily="34" charset="-52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image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4"/>
            <a:ext cx="9144000" cy="56029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99792" y="3867894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</a:rPr>
              <a:t>Подай заявку уже сейчас</a:t>
            </a:r>
            <a:endParaRPr lang="ru-RU" sz="2800" i="1" dirty="0">
              <a:solidFill>
                <a:schemeClr val="tx2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6" name="object 6"/>
          <p:cNvSpPr>
            <a:spLocks noChangeArrowheads="1"/>
          </p:cNvSpPr>
          <p:nvPr/>
        </p:nvSpPr>
        <p:spPr bwMode="auto">
          <a:xfrm>
            <a:off x="7668344" y="843558"/>
            <a:ext cx="1224136" cy="648072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pic>
        <p:nvPicPr>
          <p:cNvPr id="8" name="Picture 5" descr="C:\Users\babakovaem\Desktop\Целевое обучение в ЦБР\памятка по подаче заявки\2023-03-21T17_23_26.56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987574"/>
            <a:ext cx="2448272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5317</TotalTime>
  <Words>625</Words>
  <Application>Microsoft Office PowerPoint</Application>
  <PresentationFormat>Экран (16:9)</PresentationFormat>
  <Paragraphs>151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 СПЕЦИАЛЬНОСТИ  ЦЕЛЕВОЙ ПОДГОТОВКИ 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NOK_IstominaEY</cp:lastModifiedBy>
  <cp:revision>1008</cp:revision>
  <dcterms:created xsi:type="dcterms:W3CDTF">2011-05-23T14:04:51Z</dcterms:created>
  <dcterms:modified xsi:type="dcterms:W3CDTF">2023-05-05T06:03:18Z</dcterms:modified>
</cp:coreProperties>
</file>